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37"/>
  </p:notesMasterIdLst>
  <p:sldIdLst>
    <p:sldId id="264" r:id="rId2"/>
    <p:sldId id="293" r:id="rId3"/>
    <p:sldId id="294" r:id="rId4"/>
    <p:sldId id="334" r:id="rId5"/>
    <p:sldId id="337" r:id="rId6"/>
    <p:sldId id="335" r:id="rId7"/>
    <p:sldId id="257" r:id="rId8"/>
    <p:sldId id="258" r:id="rId9"/>
    <p:sldId id="295" r:id="rId10"/>
    <p:sldId id="338" r:id="rId11"/>
    <p:sldId id="260" r:id="rId12"/>
    <p:sldId id="267" r:id="rId13"/>
    <p:sldId id="296" r:id="rId14"/>
    <p:sldId id="270" r:id="rId15"/>
    <p:sldId id="262" r:id="rId16"/>
    <p:sldId id="339" r:id="rId17"/>
    <p:sldId id="297" r:id="rId18"/>
    <p:sldId id="272" r:id="rId19"/>
    <p:sldId id="273" r:id="rId20"/>
    <p:sldId id="274" r:id="rId21"/>
    <p:sldId id="282" r:id="rId22"/>
    <p:sldId id="281" r:id="rId23"/>
    <p:sldId id="280" r:id="rId24"/>
    <p:sldId id="279" r:id="rId25"/>
    <p:sldId id="278" r:id="rId26"/>
    <p:sldId id="277" r:id="rId27"/>
    <p:sldId id="276" r:id="rId28"/>
    <p:sldId id="275" r:id="rId29"/>
    <p:sldId id="288" r:id="rId30"/>
    <p:sldId id="287" r:id="rId31"/>
    <p:sldId id="286" r:id="rId32"/>
    <p:sldId id="285" r:id="rId33"/>
    <p:sldId id="284" r:id="rId34"/>
    <p:sldId id="283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rjana Knezevic" initials="MK [2]" lastIdx="2" clrIdx="0">
    <p:extLst>
      <p:ext uri="{19B8F6BF-5375-455C-9EA6-DF929625EA0E}">
        <p15:presenceInfo xmlns:p15="http://schemas.microsoft.com/office/powerpoint/2012/main" userId="S::Mirjana.Knezevic@skgo.org::6463789b-ecc1-4883-a416-af264ccb14d7" providerId="AD"/>
      </p:ext>
    </p:extLst>
  </p:cmAuthor>
  <p:cmAuthor id="2" name="Milena Radomirovic" initials="MR" lastIdx="41" clrIdx="1">
    <p:extLst>
      <p:ext uri="{19B8F6BF-5375-455C-9EA6-DF929625EA0E}">
        <p15:presenceInfo xmlns:p15="http://schemas.microsoft.com/office/powerpoint/2012/main" userId="S::Milena.Radomirovic@skgo.org::57de70e3-22e2-44bb-b6ab-2fc82a5ff1af" providerId="AD"/>
      </p:ext>
    </p:extLst>
  </p:cmAuthor>
  <p:cmAuthor id="3" name="Ivan Milivojevic" initials="IM" lastIdx="2" clrIdx="2">
    <p:extLst>
      <p:ext uri="{19B8F6BF-5375-455C-9EA6-DF929625EA0E}">
        <p15:presenceInfo xmlns:p15="http://schemas.microsoft.com/office/powerpoint/2012/main" userId="S::Ivan.Milivojevic@skgo.org::a2163fa8-579e-451d-8269-186d0d38edcf" providerId="AD"/>
      </p:ext>
    </p:extLst>
  </p:cmAuthor>
  <p:cmAuthor id="4" name="Jovan" initials="J" lastIdx="10" clrIdx="3">
    <p:extLst>
      <p:ext uri="{19B8F6BF-5375-455C-9EA6-DF929625EA0E}">
        <p15:presenceInfo xmlns:p15="http://schemas.microsoft.com/office/powerpoint/2012/main" userId="Jovan" providerId="None"/>
      </p:ext>
    </p:extLst>
  </p:cmAuthor>
  <p:cmAuthor id="5" name="Dragana Aleksic" initials="DA" lastIdx="9" clrIdx="4">
    <p:extLst>
      <p:ext uri="{19B8F6BF-5375-455C-9EA6-DF929625EA0E}">
        <p15:presenceInfo xmlns:p15="http://schemas.microsoft.com/office/powerpoint/2012/main" userId="87b18de081c8e5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88897" autoAdjust="0"/>
  </p:normalViewPr>
  <p:slideViewPr>
    <p:cSldViewPr>
      <p:cViewPr varScale="1">
        <p:scale>
          <a:sx n="105" d="100"/>
          <a:sy n="105" d="100"/>
        </p:scale>
        <p:origin x="7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van\Downloads\Prilog%202%20-%20Tabele%20i%20grafici%20011019(1)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76-4796-A7F9-7BADD7F472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76-4796-A7F9-7BADD7F472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B76-4796-A7F9-7BADD7F472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B76-4796-A7F9-7BADD7F472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B76-4796-A7F9-7BADD7F4724D}"/>
              </c:ext>
            </c:extLst>
          </c:dPt>
          <c:dLbls>
            <c:dLbl>
              <c:idx val="0"/>
              <c:layout>
                <c:manualLayout>
                  <c:x val="4.2935426600180368E-3"/>
                  <c:y val="-2.7461355565848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76-4796-A7F9-7BADD7F4724D}"/>
                </c:ext>
              </c:extLst>
            </c:dLbl>
            <c:dLbl>
              <c:idx val="1"/>
              <c:layout>
                <c:manualLayout>
                  <c:x val="-5.6463703027147469E-3"/>
                  <c:y val="-9.06490080966027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76-4796-A7F9-7BADD7F4724D}"/>
                </c:ext>
              </c:extLst>
            </c:dLbl>
            <c:dLbl>
              <c:idx val="2"/>
              <c:layout>
                <c:manualLayout>
                  <c:x val="-0.16835500844995044"/>
                  <c:y val="5.2274552497658049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Други приходи</a:t>
                    </a:r>
                    <a:r>
                      <a:rPr lang="sr-RS" baseline="0" dirty="0"/>
                      <a:t>
</a:t>
                    </a:r>
                    <a:fld id="{51E40B0E-F7EB-444D-902C-16305CD4E52E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76-4796-A7F9-7BADD7F4724D}"/>
                </c:ext>
              </c:extLst>
            </c:dLbl>
            <c:dLbl>
              <c:idx val="3"/>
              <c:layout>
                <c:manualLayout>
                  <c:x val="-6.2197801558514086E-2"/>
                  <c:y val="-0.116211457666731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200" b="1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sr-RS" dirty="0"/>
                      <a:t>Примања од продаје нефинансијске имовине</a:t>
                    </a:r>
                    <a:r>
                      <a:rPr lang="sr-RS" baseline="0" dirty="0"/>
                      <a:t> 0%*</a:t>
                    </a:r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ysClr val="windowText" lastClr="000000">
                      <a:lumMod val="50000"/>
                      <a:lumOff val="50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20307805078115"/>
                      <c:h val="0.1227095517653932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FB76-4796-A7F9-7BADD7F4724D}"/>
                </c:ext>
              </c:extLst>
            </c:dLbl>
            <c:dLbl>
              <c:idx val="4"/>
              <c:layout>
                <c:manualLayout>
                  <c:x val="0.22019232727050603"/>
                  <c:y val="-3.754016760766643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Меморандумске ставке</a:t>
                    </a:r>
                    <a:r>
                      <a:rPr lang="sr-RS" baseline="0" dirty="0"/>
                      <a:t>
0%*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45413699250614"/>
                      <c:h val="0.1602871173949971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FB76-4796-A7F9-7BADD7F4724D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'Приходи и примања'!$C$6:$C$10</c:f>
              <c:strCache>
                <c:ptCount val="5"/>
                <c:pt idx="0">
                  <c:v>Порески приходи, таксе и накнаде</c:v>
                </c:pt>
                <c:pt idx="1">
                  <c:v>Текући 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меморандумске ставке </c:v>
                </c:pt>
              </c:strCache>
            </c:strRef>
          </c:cat>
          <c:val>
            <c:numRef>
              <c:f>'Приходи и примања'!$D$6:$D$10</c:f>
              <c:numCache>
                <c:formatCode>#,##0</c:formatCode>
                <c:ptCount val="5"/>
                <c:pt idx="0">
                  <c:v>526729642</c:v>
                </c:pt>
                <c:pt idx="1">
                  <c:v>608805008</c:v>
                </c:pt>
                <c:pt idx="2">
                  <c:v>47176128</c:v>
                </c:pt>
                <c:pt idx="3">
                  <c:v>100430</c:v>
                </c:pt>
                <c:pt idx="4">
                  <c:v>3168507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76-4796-A7F9-7BADD7F47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'Приходи и примања'!$D$5</c:f>
              <c:strCache>
                <c:ptCount val="1"/>
                <c:pt idx="0">
                  <c:v>извршење</c:v>
                </c:pt>
              </c:strCache>
            </c:strRef>
          </c:tx>
          <c:invertIfNegative val="0"/>
          <c:cat>
            <c:strRef>
              <c:f>'Приходи и примања'!$C$6:$C$10</c:f>
              <c:strCache>
                <c:ptCount val="5"/>
                <c:pt idx="0">
                  <c:v>Порески приходи, таксе и накнаде</c:v>
                </c:pt>
                <c:pt idx="1">
                  <c:v>Текући 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меморандумске ставке </c:v>
                </c:pt>
              </c:strCache>
            </c:strRef>
          </c:cat>
          <c:val>
            <c:numRef>
              <c:f>'Приходи и примања'!$D$6:$D$10</c:f>
              <c:numCache>
                <c:formatCode>#,##0</c:formatCode>
                <c:ptCount val="5"/>
                <c:pt idx="0">
                  <c:v>526729642</c:v>
                </c:pt>
                <c:pt idx="1">
                  <c:v>608805008</c:v>
                </c:pt>
                <c:pt idx="2">
                  <c:v>47176128</c:v>
                </c:pt>
                <c:pt idx="3">
                  <c:v>100430</c:v>
                </c:pt>
                <c:pt idx="4">
                  <c:v>3168507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95-471D-91AD-BE999E3A012D}"/>
            </c:ext>
          </c:extLst>
        </c:ser>
        <c:ser>
          <c:idx val="1"/>
          <c:order val="1"/>
          <c:tx>
            <c:strRef>
              <c:f>'Приходи и примања'!$E$5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cat>
            <c:strRef>
              <c:f>'Приходи и примања'!$C$6:$C$10</c:f>
              <c:strCache>
                <c:ptCount val="5"/>
                <c:pt idx="0">
                  <c:v>Порески приходи, таксе и накнаде</c:v>
                </c:pt>
                <c:pt idx="1">
                  <c:v>Текући 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меморандумске ставке </c:v>
                </c:pt>
              </c:strCache>
            </c:strRef>
          </c:cat>
          <c:val>
            <c:numRef>
              <c:f>'Приходи и примања'!$E$6:$E$10</c:f>
              <c:numCache>
                <c:formatCode>#,##0</c:formatCode>
                <c:ptCount val="5"/>
                <c:pt idx="0">
                  <c:v>535600000</c:v>
                </c:pt>
                <c:pt idx="1">
                  <c:v>332661073</c:v>
                </c:pt>
                <c:pt idx="2">
                  <c:v>57900000</c:v>
                </c:pt>
                <c:pt idx="3">
                  <c:v>1000000</c:v>
                </c:pt>
                <c:pt idx="4">
                  <c:v>4150000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95-471D-91AD-BE999E3A0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2616192"/>
        <c:axId val="45804928"/>
        <c:axId val="0"/>
      </c:bar3DChart>
      <c:catAx>
        <c:axId val="13261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804928"/>
        <c:crosses val="autoZero"/>
        <c:auto val="1"/>
        <c:lblAlgn val="ctr"/>
        <c:lblOffset val="100"/>
        <c:noMultiLvlLbl val="0"/>
      </c:catAx>
      <c:valAx>
        <c:axId val="458049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26161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081-4CB3-AA24-FE891C9433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081-4CB3-AA24-FE891C943316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081-4CB3-AA24-FE891C9433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081-4CB3-AA24-FE891C94331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081-4CB3-AA24-FE891C94331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081-4CB3-AA24-FE891C94331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081-4CB3-AA24-FE891C94331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081-4CB3-AA24-FE891C943316}"/>
              </c:ext>
            </c:extLst>
          </c:dPt>
          <c:dLbls>
            <c:dLbl>
              <c:idx val="0"/>
              <c:layout>
                <c:manualLayout>
                  <c:x val="3.0569701389310793E-2"/>
                  <c:y val="2.6183122346574609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Расходи за запослене</a:t>
                    </a:r>
                    <a:r>
                      <a:rPr lang="sr-RS" baseline="0" dirty="0"/>
                      <a:t>
</a:t>
                    </a:r>
                    <a:fld id="{418DCC3C-68D8-4431-83EB-C781B7A9B4F0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081-4CB3-AA24-FE891C943316}"/>
                </c:ext>
              </c:extLst>
            </c:dLbl>
            <c:dLbl>
              <c:idx val="1"/>
              <c:layout>
                <c:manualLayout>
                  <c:x val="4.7210278555932877E-2"/>
                  <c:y val="-0.131996434937611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1" i="0" u="none" strike="noStrike" kern="1200" baseline="0">
                        <a:solidFill>
                          <a:prstClr val="black">
                            <a:lumMod val="65000"/>
                            <a:lumOff val="35000"/>
                          </a:prst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sr-RS" sz="1200" dirty="0">
                        <a:effectLst/>
                      </a:rPr>
                      <a:t>Стални трошкови, услуге, одржавање, материјал</a:t>
                    </a:r>
                    <a:r>
                      <a:rPr lang="sr-RS" sz="1200" baseline="0" dirty="0">
                        <a:effectLst/>
                      </a:rPr>
                      <a:t> </a:t>
                    </a:r>
                    <a:fld id="{DD572386-39CC-49EA-B9AF-52AA718990AA}" type="PERCENTAGE">
                      <a:rPr lang="en-US" baseline="0" smtClean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sr-RS" sz="1200" baseline="0" dirty="0">
                      <a:effectLst/>
                    </a:endParaRPr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ysClr val="windowText" lastClr="000000">
                      <a:lumMod val="65000"/>
                      <a:lumOff val="35000"/>
                    </a:sysClr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8117823750531734"/>
                      <c:h val="0.118673347649725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081-4CB3-AA24-FE891C943316}"/>
                </c:ext>
              </c:extLst>
            </c:dLbl>
            <c:dLbl>
              <c:idx val="2"/>
              <c:layout>
                <c:manualLayout>
                  <c:x val="3.0816640986132512E-2"/>
                  <c:y val="-4.3921568627450981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Остали расходи</a:t>
                    </a:r>
                    <a:r>
                      <a:rPr lang="sr-RS" baseline="0" dirty="0"/>
                      <a:t> 0%*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081-4CB3-AA24-FE891C943316}"/>
                </c:ext>
              </c:extLst>
            </c:dLbl>
            <c:dLbl>
              <c:idx val="3"/>
              <c:layout>
                <c:manualLayout>
                  <c:x val="-0.14949865004470916"/>
                  <c:y val="2.6985079112688673E-2"/>
                </c:manualLayout>
              </c:layout>
              <c:tx>
                <c:rich>
                  <a:bodyPr/>
                  <a:lstStyle/>
                  <a:p>
                    <a:r>
                      <a:rPr lang="sr-RS" baseline="0" dirty="0"/>
                      <a:t>Субвенције 
</a:t>
                    </a:r>
                    <a:fld id="{DB104B8D-C8FE-4658-BDFD-12ED083967FE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081-4CB3-AA24-FE891C943316}"/>
                </c:ext>
              </c:extLst>
            </c:dLbl>
            <c:dLbl>
              <c:idx val="4"/>
              <c:layout>
                <c:manualLayout>
                  <c:x val="1.8489984591679508E-2"/>
                  <c:y val="-1.882352941176459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Трансфери и дотације</a:t>
                    </a:r>
                    <a:r>
                      <a:rPr lang="sr-RS" baseline="0" dirty="0"/>
                      <a:t>
</a:t>
                    </a:r>
                    <a:fld id="{49410448-653E-4B8A-9A95-2A82E86F52B8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081-4CB3-AA24-FE891C943316}"/>
                </c:ext>
              </c:extLst>
            </c:dLbl>
            <c:dLbl>
              <c:idx val="5"/>
              <c:layout>
                <c:manualLayout>
                  <c:x val="-1.2326656394453005E-2"/>
                  <c:y val="1.8823282383819785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Накнаде за социјалну заштиту из буџета</a:t>
                    </a:r>
                    <a:r>
                      <a:rPr lang="sr-RS" baseline="0" dirty="0"/>
                      <a:t>
</a:t>
                    </a:r>
                    <a:fld id="{706C1BAC-BF0C-4BAA-ADD0-E320FC06E2F0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081-4CB3-AA24-FE891C943316}"/>
                </c:ext>
              </c:extLst>
            </c:dLbl>
            <c:dLbl>
              <c:idx val="6"/>
              <c:layout>
                <c:manualLayout>
                  <c:x val="-2.012883174608688E-2"/>
                  <c:y val="-0.1530818618449386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1" i="0" u="none" strike="noStrike" kern="1200" baseline="0">
                        <a:solidFill>
                          <a:prstClr val="black">
                            <a:lumMod val="65000"/>
                            <a:lumOff val="35000"/>
                          </a:prst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sr-RS" sz="1200" b="1" dirty="0">
                        <a:effectLst/>
                      </a:rPr>
                      <a:t>Накнада штете, порези, казне, пенали и камате </a:t>
                    </a:r>
                    <a:fld id="{5736FE14-B2FB-4662-8A22-D678F160511B}" type="PERCENTAGE">
                      <a:rPr lang="en-US" sz="1200" b="1" baseline="0" smtClean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sr-RS" sz="1200" b="1" dirty="0">
                      <a:effectLst/>
                    </a:endParaRPr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ysClr val="windowText" lastClr="000000">
                      <a:lumMod val="65000"/>
                      <a:lumOff val="35000"/>
                    </a:sysClr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29996035501075"/>
                      <c:h val="0.180381338589634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081-4CB3-AA24-FE891C943316}"/>
                </c:ext>
              </c:extLst>
            </c:dLbl>
            <c:dLbl>
              <c:idx val="7"/>
              <c:layout>
                <c:manualLayout>
                  <c:x val="0.13639508402133299"/>
                  <c:y val="-9.7089868689811273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Некретнине,</a:t>
                    </a:r>
                    <a:r>
                      <a:rPr lang="sr-RS" baseline="0" dirty="0"/>
                      <a:t> земљиште и нематеријална имовина
</a:t>
                    </a:r>
                    <a:fld id="{9368C3F4-F9B9-4366-86D2-972EF3905F2D}" type="PERCENTAGE">
                      <a:rPr lang="en-US" baseline="0"/>
                      <a:pPr/>
                      <a:t>[PERCENTAGE]</a:t>
                    </a:fld>
                    <a:endParaRPr lang="sr-R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24988207786044"/>
                      <c:h val="0.169011227834606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C081-4CB3-AA24-FE891C943316}"/>
                </c:ext>
              </c:extLst>
            </c:dLbl>
            <c:dLbl>
              <c:idx val="8"/>
              <c:layout>
                <c:manualLayout>
                  <c:x val="0.16025338067581685"/>
                  <c:y val="-1.7573368235208213E-2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Залихе робе за даљу продају</a:t>
                    </a:r>
                    <a:r>
                      <a:rPr lang="sr-RS" baseline="0" dirty="0"/>
                      <a:t> 0%*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C081-4CB3-AA24-FE891C943316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'Расходи и издаци'!$C$6:$C$14</c:f>
              <c:strCache>
                <c:ptCount val="9"/>
                <c:pt idx="0">
                  <c:v>расходи за запослене</c:v>
                </c:pt>
                <c:pt idx="1">
                  <c:v>стални трошкови, услуге, одржавање, материјал</c:v>
                </c:pt>
                <c:pt idx="2">
                  <c:v>средства резерве</c:v>
                </c:pt>
                <c:pt idx="3">
                  <c:v>субвенције </c:v>
                </c:pt>
                <c:pt idx="4">
                  <c:v>трансфери и дотације </c:v>
                </c:pt>
                <c:pt idx="5">
                  <c:v>накнаде за социјалну заштиту из буџета</c:v>
                </c:pt>
                <c:pt idx="6">
                  <c:v>накнада штете, порези, казне, пенали и камате</c:v>
                </c:pt>
                <c:pt idx="7">
                  <c:v>некретнине, земљиште и нематеријална имовина</c:v>
                </c:pt>
                <c:pt idx="8">
                  <c:v>залихе робе за даљу продају</c:v>
                </c:pt>
              </c:strCache>
            </c:strRef>
          </c:cat>
          <c:val>
            <c:numRef>
              <c:f>'Расходи и издаци'!$D$6:$D$14</c:f>
              <c:numCache>
                <c:formatCode>#,##0</c:formatCode>
                <c:ptCount val="9"/>
                <c:pt idx="0">
                  <c:v>246858305</c:v>
                </c:pt>
                <c:pt idx="1">
                  <c:v>251409717</c:v>
                </c:pt>
                <c:pt idx="2">
                  <c:v>0</c:v>
                </c:pt>
                <c:pt idx="3">
                  <c:v>50612131</c:v>
                </c:pt>
                <c:pt idx="4">
                  <c:v>100759268</c:v>
                </c:pt>
                <c:pt idx="5">
                  <c:v>62581951</c:v>
                </c:pt>
                <c:pt idx="6">
                  <c:v>41714445</c:v>
                </c:pt>
                <c:pt idx="7">
                  <c:v>116456328</c:v>
                </c:pt>
                <c:pt idx="8">
                  <c:v>618268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081-4CB3-AA24-FE891C9433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'Расходи и издаци'!$D$5</c:f>
              <c:strCache>
                <c:ptCount val="1"/>
                <c:pt idx="0">
                  <c:v>извршење</c:v>
                </c:pt>
              </c:strCache>
            </c:strRef>
          </c:tx>
          <c:invertIfNegative val="0"/>
          <c:cat>
            <c:strRef>
              <c:f>'Расходи и издаци'!$C$6:$C$15</c:f>
              <c:strCache>
                <c:ptCount val="9"/>
                <c:pt idx="0">
                  <c:v>расходи за запослене</c:v>
                </c:pt>
                <c:pt idx="1">
                  <c:v>стални трошкови, услуге, одржавање, материјал</c:v>
                </c:pt>
                <c:pt idx="2">
                  <c:v>средства резерве</c:v>
                </c:pt>
                <c:pt idx="3">
                  <c:v>субвенције </c:v>
                </c:pt>
                <c:pt idx="4">
                  <c:v>трансфери и дотације </c:v>
                </c:pt>
                <c:pt idx="5">
                  <c:v>накнаде за социјалну заштиту из буџета</c:v>
                </c:pt>
                <c:pt idx="6">
                  <c:v>накнада штете, порези, казне, пенали и камате</c:v>
                </c:pt>
                <c:pt idx="7">
                  <c:v>некретнине, земљиште и нематеријална имовина</c:v>
                </c:pt>
                <c:pt idx="8">
                  <c:v>залихе робе за даљу продају</c:v>
                </c:pt>
              </c:strCache>
            </c:strRef>
          </c:cat>
          <c:val>
            <c:numRef>
              <c:f>'Расходи и издаци'!$D$6:$D$15</c:f>
              <c:numCache>
                <c:formatCode>#,##0</c:formatCode>
                <c:ptCount val="10"/>
                <c:pt idx="0">
                  <c:v>246858305</c:v>
                </c:pt>
                <c:pt idx="1">
                  <c:v>251409717</c:v>
                </c:pt>
                <c:pt idx="2">
                  <c:v>0</c:v>
                </c:pt>
                <c:pt idx="3">
                  <c:v>50612131</c:v>
                </c:pt>
                <c:pt idx="4">
                  <c:v>100759268</c:v>
                </c:pt>
                <c:pt idx="5">
                  <c:v>62581951</c:v>
                </c:pt>
                <c:pt idx="6">
                  <c:v>41714445</c:v>
                </c:pt>
                <c:pt idx="7">
                  <c:v>116456328</c:v>
                </c:pt>
                <c:pt idx="8">
                  <c:v>618268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E3-4DA2-8576-8B8F19D46550}"/>
            </c:ext>
          </c:extLst>
        </c:ser>
        <c:ser>
          <c:idx val="1"/>
          <c:order val="1"/>
          <c:tx>
            <c:strRef>
              <c:f>'Расходи и издаци'!$E$5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cat>
            <c:strRef>
              <c:f>'Расходи и издаци'!$C$6:$C$15</c:f>
              <c:strCache>
                <c:ptCount val="9"/>
                <c:pt idx="0">
                  <c:v>расходи за запослене</c:v>
                </c:pt>
                <c:pt idx="1">
                  <c:v>стални трошкови, услуге, одржавање, материјал</c:v>
                </c:pt>
                <c:pt idx="2">
                  <c:v>средства резерве</c:v>
                </c:pt>
                <c:pt idx="3">
                  <c:v>субвенције </c:v>
                </c:pt>
                <c:pt idx="4">
                  <c:v>трансфери и дотације </c:v>
                </c:pt>
                <c:pt idx="5">
                  <c:v>накнаде за социјалну заштиту из буџета</c:v>
                </c:pt>
                <c:pt idx="6">
                  <c:v>накнада штете, порези, казне, пенали и камате</c:v>
                </c:pt>
                <c:pt idx="7">
                  <c:v>некретнине, земљиште и нематеријална имовина</c:v>
                </c:pt>
                <c:pt idx="8">
                  <c:v>залихе робе за даљу продају</c:v>
                </c:pt>
              </c:strCache>
            </c:strRef>
          </c:cat>
          <c:val>
            <c:numRef>
              <c:f>'Расходи и издаци'!$E$6:$E$15</c:f>
              <c:numCache>
                <c:formatCode>#,##0</c:formatCode>
                <c:ptCount val="10"/>
                <c:pt idx="0">
                  <c:v>249731666</c:v>
                </c:pt>
                <c:pt idx="1">
                  <c:v>274908334</c:v>
                </c:pt>
                <c:pt idx="2">
                  <c:v>539609</c:v>
                </c:pt>
                <c:pt idx="3">
                  <c:v>52200000</c:v>
                </c:pt>
                <c:pt idx="4">
                  <c:v>112580400</c:v>
                </c:pt>
                <c:pt idx="5">
                  <c:v>67708000</c:v>
                </c:pt>
                <c:pt idx="6">
                  <c:v>44518564</c:v>
                </c:pt>
                <c:pt idx="7">
                  <c:v>129124500</c:v>
                </c:pt>
                <c:pt idx="8">
                  <c:v>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E3-4DA2-8576-8B8F19D46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2619776"/>
        <c:axId val="45835392"/>
        <c:axId val="0"/>
      </c:bar3DChart>
      <c:catAx>
        <c:axId val="132619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835392"/>
        <c:crosses val="autoZero"/>
        <c:auto val="1"/>
        <c:lblAlgn val="ctr"/>
        <c:lblOffset val="100"/>
        <c:noMultiLvlLbl val="0"/>
      </c:catAx>
      <c:valAx>
        <c:axId val="458353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26197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23120192909022683"/>
                  <c:y val="1.2975567764640338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A2016321-F4E4-45DB-9A24-B95A6C6F6161}" type="CATEGORYNAME">
                      <a:rPr lang="sr-RS" sz="1400" smtClean="0"/>
                      <a:pPr>
                        <a:defRPr/>
                      </a:pPr>
                      <a:t>[CATEGORY NAME]</a:t>
                    </a:fld>
                    <a:r>
                      <a:rPr lang="sr-RS" sz="1400" baseline="0" dirty="0"/>
                      <a:t> </a:t>
                    </a:r>
                    <a:fld id="{DC65EB6B-A44F-4FFC-A30A-AF4B23929AE6}" type="PERCENTAGE">
                      <a:rPr lang="sr-RS" sz="1400" baseline="0" smtClean="0"/>
                      <a:pPr>
                        <a:defRPr/>
                      </a:pPr>
                      <a:t>[PERCENTAGE]</a:t>
                    </a:fld>
                    <a:endParaRPr lang="sr-RS" sz="1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58028907265793"/>
                      <c:h val="0.121954983922829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A38-4E53-8D59-4F2EBD21EBA8}"/>
                </c:ext>
              </c:extLst>
            </c:dLbl>
            <c:dLbl>
              <c:idx val="1"/>
              <c:layout>
                <c:manualLayout>
                  <c:x val="-0.14987762842906549"/>
                  <c:y val="1.2975567764640338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513E6F3E-F601-4438-95AA-4D809CC7329E}" type="CATEGORYNAME">
                      <a:rPr lang="sr-RS" sz="1400"/>
                      <a:pPr>
                        <a:defRPr/>
                      </a:pPr>
                      <a:t>[CATEGORY NAME]</a:t>
                    </a:fld>
                    <a:r>
                      <a:rPr lang="sr-RS" sz="1400" baseline="0" dirty="0"/>
                      <a:t>
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6357591429627"/>
                      <c:h val="0.121954983922829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A38-4E53-8D59-4F2EBD21EBA8}"/>
                </c:ext>
              </c:extLst>
            </c:dLbl>
            <c:dLbl>
              <c:idx val="2"/>
              <c:layout>
                <c:manualLayout>
                  <c:x val="-0.31017798707928412"/>
                  <c:y val="0.13653178722434614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696AFA02-4823-4204-8B89-306ECC73166D}" type="CATEGORYNAME">
                      <a:rPr lang="sr-RS" sz="1400"/>
                      <a:pPr>
                        <a:defRPr/>
                      </a:pPr>
                      <a:t>[CATEGORY NAME]</a:t>
                    </a:fld>
                    <a:r>
                      <a:rPr lang="sr-RS" sz="1400" baseline="0" dirty="0"/>
                      <a:t>
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647949759881785"/>
                      <c:h val="0.109093247588424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A38-4E53-8D59-4F2EBD21EBA8}"/>
                </c:ext>
              </c:extLst>
            </c:dLbl>
            <c:dLbl>
              <c:idx val="3"/>
              <c:layout>
                <c:manualLayout>
                  <c:x val="0.1725341997562457"/>
                  <c:y val="0.1445851583664582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9189EBC4-0EB5-4CF3-B3DD-4848FCCACB21}" type="CATEGORYNAME">
                      <a:rPr lang="sr-RS" sz="1400"/>
                      <a:pPr>
                        <a:defRPr/>
                      </a:pPr>
                      <a:t>[CATEGORY NAME]</a:t>
                    </a:fld>
                    <a:r>
                      <a:rPr lang="sr-RS" sz="1400" baseline="0" dirty="0"/>
                      <a:t>
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10897672700402"/>
                      <c:h val="0.139961414790996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A38-4E53-8D59-4F2EBD21EBA8}"/>
                </c:ext>
              </c:extLst>
            </c:dLbl>
            <c:dLbl>
              <c:idx val="4"/>
              <c:layout>
                <c:manualLayout>
                  <c:x val="3.4724787587735506E-2"/>
                  <c:y val="-0.3215434083601286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9989D9C5-3DD4-4DFF-A6C2-4B5C98DE97E4}" type="CATEGORYNAME">
                      <a:rPr lang="sr-RS" sz="1400"/>
                      <a:pPr>
                        <a:defRPr/>
                      </a:pPr>
                      <a:t>[CATEGORY NAME]</a:t>
                    </a:fld>
                    <a:r>
                      <a:rPr lang="sr-RS" sz="1400" baseline="0" dirty="0"/>
                      <a:t>
</a:t>
                    </a:r>
                    <a:fld id="{B617A27B-A56D-42D8-B963-5F067A90A8EA}" type="PERCENTAGE">
                      <a:rPr lang="sr-RS" sz="1400" baseline="0"/>
                      <a:pPr>
                        <a:defRPr/>
                      </a:pPr>
                      <a:t>[PERCENTAGE]</a:t>
                    </a:fld>
                    <a:endParaRPr lang="sr-RS" sz="1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97931289250093"/>
                      <c:h val="0.108038585209003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A38-4E53-8D59-4F2EBD21EBA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'Извршење по корисницима '!$B$3:$B$18</c:f>
              <c:strCache>
                <c:ptCount val="5"/>
                <c:pt idx="0">
                  <c:v>Скупштина општине</c:v>
                </c:pt>
                <c:pt idx="1">
                  <c:v>Председник општине</c:v>
                </c:pt>
                <c:pt idx="2">
                  <c:v>Општинско веће</c:v>
                </c:pt>
                <c:pt idx="3">
                  <c:v>Правобранилаштво општине</c:v>
                </c:pt>
                <c:pt idx="4">
                  <c:v>Општинска управа</c:v>
                </c:pt>
              </c:strCache>
            </c:strRef>
          </c:cat>
          <c:val>
            <c:numRef>
              <c:f>'Извршење по корисницима '!$C$3:$C$18</c:f>
              <c:numCache>
                <c:formatCode>#,##0</c:formatCode>
                <c:ptCount val="16"/>
                <c:pt idx="0">
                  <c:v>6544907</c:v>
                </c:pt>
                <c:pt idx="1">
                  <c:v>9155921</c:v>
                </c:pt>
                <c:pt idx="2">
                  <c:v>1249674</c:v>
                </c:pt>
                <c:pt idx="3">
                  <c:v>2035688</c:v>
                </c:pt>
                <c:pt idx="4">
                  <c:v>852024222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38-4E53-8D59-4F2EBD21EBA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13844939349578003"/>
                  <c:y val="-3.7192457767704856E-2"/>
                </c:manualLayout>
              </c:layout>
              <c:tx>
                <c:rich>
                  <a:bodyPr/>
                  <a:lstStyle/>
                  <a:p>
                    <a:r>
                      <a:rPr lang="sr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Становање, урбанизам и просторно планирање 2%</a:t>
                    </a:r>
                  </a:p>
                  <a:p>
                    <a:r>
                      <a:rPr lang="sr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B1C-48FD-9C16-7234BAFB65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sr-RS" dirty="0"/>
                      <a:t>Комуналне делатности 15%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B1C-48FD-9C16-7234BAFB656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sr-RS" dirty="0"/>
                      <a:t>Локални</a:t>
                    </a:r>
                    <a:r>
                      <a:rPr lang="sr-RS" baseline="0" dirty="0"/>
                      <a:t> економски развој </a:t>
                    </a:r>
                    <a:r>
                      <a:rPr lang="sr-RS" dirty="0"/>
                      <a:t>0%*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B1C-48FD-9C16-7234BAFB656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sr-RS" dirty="0"/>
                      <a:t>Развој туризма 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B1C-48FD-9C16-7234BAFB656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sr-RS" dirty="0"/>
                      <a:t>Пољопривреда и рурални развој 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B1C-48FD-9C16-7234BAFB656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sr-RS" dirty="0"/>
                      <a:t>Заштита животне средине 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B1C-48FD-9C16-7234BAFB656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sr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Организација саобраћаја и саобраћајна инфраструктура 12%</a:t>
                    </a:r>
                  </a:p>
                  <a:p>
                    <a:r>
                      <a:rPr lang="sr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B1C-48FD-9C16-7234BAFB656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FE29E0D-F912-4054-A04F-65CB7F60965A}" type="CATEGORYNAME">
                      <a:rPr lang="sr-RS" smtClean="0"/>
                      <a:pPr/>
                      <a:t>[CATEGORY NAME]</a:t>
                    </a:fld>
                    <a:r>
                      <a:rPr lang="sr-RS" dirty="0"/>
                      <a:t> 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B1C-48FD-9C16-7234BAFB656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55B4D2E-4FC2-4809-A47F-4DBBF186B058}" type="CATEGORYNAME">
                      <a:rPr lang="sr-RS" smtClean="0"/>
                      <a:pPr/>
                      <a:t>[CATEGORY NAME]</a:t>
                    </a:fld>
                    <a:r>
                      <a:rPr lang="sr-RS"/>
                      <a:t> 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B1C-48FD-9C16-7234BAFB656C}"/>
                </c:ext>
              </c:extLst>
            </c:dLbl>
            <c:dLbl>
              <c:idx val="9"/>
              <c:layout>
                <c:manualLayout>
                  <c:x val="4.9871653832049868E-2"/>
                  <c:y val="6.2815486343138854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87F0BE64-14E7-4B8B-8A39-66AB37112897}" type="CATEGORYNAME">
                      <a:rPr lang="sr-RS" smtClean="0"/>
                      <a:pPr>
                        <a:defRPr/>
                      </a:pPr>
                      <a:t>[CATEGORY NAME]</a:t>
                    </a:fld>
                    <a:r>
                      <a:rPr lang="sr-RS" dirty="0"/>
                      <a:t> 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4169416941694"/>
                      <c:h val="4.985163204747774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B1C-48FD-9C16-7234BAFB656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sr-RS" dirty="0"/>
                      <a:t>Социјална и дечија заштита 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B1C-48FD-9C16-7234BAFB656C}"/>
                </c:ext>
              </c:extLst>
            </c:dLbl>
            <c:dLbl>
              <c:idx val="11"/>
              <c:layout>
                <c:manualLayout>
                  <c:x val="5.6655665566556657E-2"/>
                  <c:y val="0.17288833851258206"/>
                </c:manualLayout>
              </c:layout>
              <c:tx>
                <c:rich>
                  <a:bodyPr/>
                  <a:lstStyle/>
                  <a:p>
                    <a:r>
                      <a:rPr lang="sr-RS" dirty="0"/>
                      <a:t>Здравствена заштита 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B1C-48FD-9C16-7234BAFB656C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D84D3C1D-EAC4-40C8-9EAD-18229D3B2647}" type="CATEGORYNAME">
                      <a:rPr lang="sr-RS" smtClean="0"/>
                      <a:pPr/>
                      <a:t>[CATEGORY NAME]</a:t>
                    </a:fld>
                    <a:r>
                      <a:rPr lang="sr-RS"/>
                      <a:t> 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B1C-48FD-9C16-7234BAFB656C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84860D0B-57E8-4E8D-9199-111E95165C0C}" type="CATEGORYNAME">
                      <a:rPr lang="sr-RS" smtClean="0"/>
                      <a:pPr/>
                      <a:t>[CATEGORY NAME]</a:t>
                    </a:fld>
                    <a:r>
                      <a:rPr lang="sr-RS"/>
                      <a:t> 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B1C-48FD-9C16-7234BAFB656C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sr-RS" dirty="0"/>
                      <a:t>Опште услуге локалне самоуправе 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B1C-48FD-9C16-7234BAFB656C}"/>
                </c:ext>
              </c:extLst>
            </c:dLbl>
            <c:dLbl>
              <c:idx val="15"/>
              <c:layout>
                <c:manualLayout>
                  <c:x val="-0.18628529519618631"/>
                  <c:y val="6.9381060305147291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sr-R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Политички систем локалне самоуправе</a:t>
                    </a:r>
                    <a:r>
                      <a:rPr lang="sr-RS" sz="1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sr-RS" dirty="0"/>
                      <a:t>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29189585625228"/>
                      <c:h val="8.96142433234421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7B1C-48FD-9C16-7234BAFB656C}"/>
                </c:ext>
              </c:extLst>
            </c:dLbl>
            <c:dLbl>
              <c:idx val="16"/>
              <c:layout>
                <c:manualLayout>
                  <c:x val="-1.0267693436010267E-2"/>
                  <c:y val="-7.770275006425384E-4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fld id="{2C9AA451-FE2B-4A69-A053-D0DE0E741E6B}" type="CATEGORYNAME">
                      <a:rPr lang="sr-RS" smtClean="0"/>
                      <a:pPr>
                        <a:defRPr/>
                      </a:pPr>
                      <a:t>[CATEGORY NAME]</a:t>
                    </a:fld>
                    <a:r>
                      <a:rPr lang="sr-RS" baseline="0" dirty="0"/>
                      <a:t> </a:t>
                    </a:r>
                    <a:r>
                      <a:rPr lang="sr-RS" dirty="0"/>
                      <a:t>0%*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22002200220021"/>
                      <c:h val="9.910979228486646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B1C-48FD-9C16-7234BAFB656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Програми!$D$5:$D$21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</c:v>
                </c:pt>
                <c:pt idx="8">
                  <c:v>Основно образовање</c:v>
                </c:pt>
                <c:pt idx="9">
                  <c:v>Средње образовање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 енергије</c:v>
                </c:pt>
              </c:strCache>
            </c:strRef>
          </c:cat>
          <c:val>
            <c:numRef>
              <c:f>Програми!$E$5:$E$21</c:f>
              <c:numCache>
                <c:formatCode>#,##0</c:formatCode>
                <c:ptCount val="17"/>
                <c:pt idx="0">
                  <c:v>16804387</c:v>
                </c:pt>
                <c:pt idx="1">
                  <c:v>128795881</c:v>
                </c:pt>
                <c:pt idx="2">
                  <c:v>5000000</c:v>
                </c:pt>
                <c:pt idx="3">
                  <c:v>20842005</c:v>
                </c:pt>
                <c:pt idx="4">
                  <c:v>15569862</c:v>
                </c:pt>
                <c:pt idx="5">
                  <c:v>13518414</c:v>
                </c:pt>
                <c:pt idx="6">
                  <c:v>92254147</c:v>
                </c:pt>
                <c:pt idx="7">
                  <c:v>108963680</c:v>
                </c:pt>
                <c:pt idx="8">
                  <c:v>61204256</c:v>
                </c:pt>
                <c:pt idx="9">
                  <c:v>18438822</c:v>
                </c:pt>
                <c:pt idx="10">
                  <c:v>70567676</c:v>
                </c:pt>
                <c:pt idx="11">
                  <c:v>9512023</c:v>
                </c:pt>
                <c:pt idx="12">
                  <c:v>13990548</c:v>
                </c:pt>
                <c:pt idx="13">
                  <c:v>59385238</c:v>
                </c:pt>
                <c:pt idx="14">
                  <c:v>219212963</c:v>
                </c:pt>
                <c:pt idx="15">
                  <c:v>16950503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1C-48FD-9C16-7234BAFB656C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заузврат.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коришћења уговорних или законских одредби (казне и пенали).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</a:t>
          </a:r>
          <a:r>
            <a:rPr lang="sr-Cyrl-RS" sz="1400" kern="1200" dirty="0">
              <a:solidFill>
                <a:srgbClr val="4472C4">
                  <a:lumMod val="40000"/>
                  <a:lumOff val="60000"/>
                </a:srgbClr>
              </a:solidFill>
              <a:latin typeface="Calibri" panose="020F0502020204030204"/>
              <a:ea typeface="+mn-ea"/>
              <a:cs typeface="+mn-cs"/>
            </a:rPr>
            <a:t>власништву општине.</a:t>
          </a:r>
          <a:endParaRPr lang="en-US" sz="1400" kern="1200" dirty="0">
            <a:solidFill>
              <a:srgbClr val="4472C4">
                <a:lumMod val="40000"/>
                <a:lumOff val="60000"/>
              </a:srgbClr>
            </a:solidFill>
            <a:latin typeface="Calibri" panose="020F0502020204030204"/>
            <a:ea typeface="+mn-ea"/>
            <a:cs typeface="+mn-cs"/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</a:t>
          </a:r>
          <a:r>
            <a:rPr lang="sr-Cyrl-RS" sz="1400" b="0" i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земљи у корист општине. Примања од продаје финансијске имовине  представљају приливе по основу продаје домаћих акција и осталог капитала у корист општине.</a:t>
          </a:r>
          <a:endParaRPr lang="en-US" sz="1400" b="0" i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9BF5B290-F05D-E348-A65B-320991B68A15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сврхе).</a:t>
          </a:r>
          <a:endParaRPr lang="en-US" sz="1400" dirty="0"/>
        </a:p>
      </dgm:t>
    </dgm:pt>
    <dgm:pt modelId="{62859D0B-894A-A443-83C3-49C7D119059D}" type="parTrans" cxnId="{17F7C43C-B89B-1C45-A5F4-3650F9E6D00D}">
      <dgm:prSet/>
      <dgm:spPr/>
      <dgm:t>
        <a:bodyPr/>
        <a:lstStyle/>
        <a:p>
          <a:endParaRPr lang="en-GB"/>
        </a:p>
      </dgm:t>
    </dgm:pt>
    <dgm:pt modelId="{D67C9BD0-4CB4-114E-9295-BB40BAA983DE}" type="sibTrans" cxnId="{17F7C43C-B89B-1C45-A5F4-3650F9E6D00D}">
      <dgm:prSet/>
      <dgm:spPr/>
      <dgm:t>
        <a:bodyPr/>
        <a:lstStyle/>
        <a:p>
          <a:endParaRPr lang="en-GB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DFBD7A21-0954-4B7F-903E-719597804F28}" type="presOf" srcId="{6B14159D-5902-471E-9F91-CEA86CA18597}" destId="{FFFD7BD8-195B-4FA4-9414-4F4C582F5570}" srcOrd="0" destOrd="0" presId="urn:diagrams.loki3.com/BracketList"/>
    <dgm:cxn modelId="{8BFB5925-EDE0-45E3-91ED-A6C1C76B091F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7F7C43C-B89B-1C45-A5F4-3650F9E6D00D}" srcId="{E1B79EE1-1157-4302-AB0B-8FEDC81165FD}" destId="{9BF5B290-F05D-E348-A65B-320991B68A15}" srcOrd="1" destOrd="0" parTransId="{62859D0B-894A-A443-83C3-49C7D119059D}" sibTransId="{D67C9BD0-4CB4-114E-9295-BB40BAA983DE}"/>
    <dgm:cxn modelId="{8ED36F3F-1036-46BF-B161-E2DF12D3DE49}" type="presOf" srcId="{A22D28D0-C0EE-4FAC-9411-A8A4995FB17B}" destId="{B43D6F8D-5103-4DCA-8971-053A6B7A987B}" srcOrd="0" destOrd="0" presId="urn:diagrams.loki3.com/BracketList"/>
    <dgm:cxn modelId="{251C8748-D7D4-4EEA-9063-7D96C4DC6F5C}" type="presOf" srcId="{26EF48C7-6381-4355-B03F-DD441AE957C7}" destId="{EFAACCF6-3A6A-4536-89B0-F0A7C44F6BE1}" srcOrd="0" destOrd="0" presId="urn:diagrams.loki3.com/BracketList"/>
    <dgm:cxn modelId="{8DF7604E-D30B-4D29-A714-BF4C67282722}" type="presOf" srcId="{D45E583C-4AAD-40D2-9D24-9A0A68141567}" destId="{7BB6658A-32E0-42C7-B82A-240BF45CF27D}" srcOrd="0" destOrd="0" presId="urn:diagrams.loki3.com/BracketList"/>
    <dgm:cxn modelId="{89B8D35F-AF1C-4B87-9F0F-C836A969D035}" type="presOf" srcId="{92FD0664-EE76-4121-BE7B-68FC1EE5F4D7}" destId="{C6BA9D27-2D60-4BA7-98A9-E18E57FDB6CB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6EE0C07B-471C-1447-9CD8-A418EEFCD055}" type="presOf" srcId="{9BF5B290-F05D-E348-A65B-320991B68A15}" destId="{C6BA9D27-2D60-4BA7-98A9-E18E57FDB6CB}" srcOrd="0" destOrd="1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1F4D2793-BD6E-4E71-BAB4-D6D0DEF19BD8}" type="presOf" srcId="{FE2BA0E8-81AC-463B-B498-EF464F5BCE06}" destId="{9893D59A-7FEC-486D-89C4-D28135F6121C}" srcOrd="0" destOrd="0" presId="urn:diagrams.loki3.com/BracketList"/>
    <dgm:cxn modelId="{823A3D95-6E18-4348-AF5D-F5A67ED1D5F5}" type="presOf" srcId="{E1AD8724-28DC-48C5-B75E-B0D1F33E6279}" destId="{939B76D1-BB33-4E50-9ECD-839FB5787B95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120EF99-E00F-4494-BFCA-8749C1115436}" type="presOf" srcId="{E055884F-7426-4921-A0E5-9CA56A76B49A}" destId="{CCB8139E-CA19-491D-9FCD-6BF28923C72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D9B9A5A4-110B-45CC-94E0-BB7998BBACA2}" type="presOf" srcId="{4B4A2A45-FFA7-47F5-A99D-A2DFD7698107}" destId="{9A05939C-6B40-4C32-897A-4A6DC3E71E5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D180D9DF-1134-4034-82CB-2A5DE44386F2}" type="presOf" srcId="{E1B79EE1-1157-4302-AB0B-8FEDC81165FD}" destId="{F40D94EA-52E0-4740-A924-EAF350BDF213}" srcOrd="0" destOrd="0" presId="urn:diagrams.loki3.com/BracketList"/>
    <dgm:cxn modelId="{115F89EA-ED00-4FA2-833B-C468A17C77B1}" type="presOf" srcId="{0C844461-76DE-4FEA-A87D-23440AD6FC2E}" destId="{C6144CDB-22C1-4337-9F95-C3A522A707D1}" srcOrd="0" destOrd="0" presId="urn:diagrams.loki3.com/BracketList"/>
    <dgm:cxn modelId="{281914F4-D8BC-495E-956B-3246AF2EC200}" type="presOf" srcId="{28888755-727E-436B-B2F2-DA7896544A65}" destId="{9312B733-3AEB-49F6-8245-08553BA2949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B7765B4B-3A56-44DA-A61A-BC91C1B2CD92}" type="presParOf" srcId="{EFEB1020-9C17-48DC-BBE0-54FA743F9F75}" destId="{98695426-23ED-40C0-90A1-2BB445DEBC64}" srcOrd="0" destOrd="0" presId="urn:diagrams.loki3.com/BracketList"/>
    <dgm:cxn modelId="{650939A6-4DCE-4ADE-8427-581667267FF1}" type="presParOf" srcId="{98695426-23ED-40C0-90A1-2BB445DEBC64}" destId="{C6144CDB-22C1-4337-9F95-C3A522A707D1}" srcOrd="0" destOrd="0" presId="urn:diagrams.loki3.com/BracketList"/>
    <dgm:cxn modelId="{F1F46CE7-FD58-4A44-AEB3-B7CF9016B3FE}" type="presParOf" srcId="{98695426-23ED-40C0-90A1-2BB445DEBC64}" destId="{02385D1D-92EB-445D-B736-940004751C79}" srcOrd="1" destOrd="0" presId="urn:diagrams.loki3.com/BracketList"/>
    <dgm:cxn modelId="{BA7D6B3B-5D9E-4C81-B55B-17C7FF656DD1}" type="presParOf" srcId="{98695426-23ED-40C0-90A1-2BB445DEBC64}" destId="{99D36636-E395-439F-A79A-29C0BFB6F7E4}" srcOrd="2" destOrd="0" presId="urn:diagrams.loki3.com/BracketList"/>
    <dgm:cxn modelId="{DD0BCBFF-BBEC-4842-8BD0-69E0482A8A5D}" type="presParOf" srcId="{98695426-23ED-40C0-90A1-2BB445DEBC64}" destId="{7BB6658A-32E0-42C7-B82A-240BF45CF27D}" srcOrd="3" destOrd="0" presId="urn:diagrams.loki3.com/BracketList"/>
    <dgm:cxn modelId="{4964A35B-6C40-40AD-B7B1-5D2E89D5DA80}" type="presParOf" srcId="{EFEB1020-9C17-48DC-BBE0-54FA743F9F75}" destId="{5B3CB043-7A92-47E9-A4C4-39EC715F2552}" srcOrd="1" destOrd="0" presId="urn:diagrams.loki3.com/BracketList"/>
    <dgm:cxn modelId="{889255DA-5A06-49AC-A4DE-274F698CE31F}" type="presParOf" srcId="{EFEB1020-9C17-48DC-BBE0-54FA743F9F75}" destId="{D9DF5E9A-39D4-44B7-A326-58B07A05D91E}" srcOrd="2" destOrd="0" presId="urn:diagrams.loki3.com/BracketList"/>
    <dgm:cxn modelId="{66616344-0F81-4C8B-A612-62ABB18E35B2}" type="presParOf" srcId="{D9DF5E9A-39D4-44B7-A326-58B07A05D91E}" destId="{F40D94EA-52E0-4740-A924-EAF350BDF213}" srcOrd="0" destOrd="0" presId="urn:diagrams.loki3.com/BracketList"/>
    <dgm:cxn modelId="{966417CE-B4CC-43EB-BD9C-FAA413F07783}" type="presParOf" srcId="{D9DF5E9A-39D4-44B7-A326-58B07A05D91E}" destId="{0E930D30-96BC-4D43-B65A-EE88C46DBE48}" srcOrd="1" destOrd="0" presId="urn:diagrams.loki3.com/BracketList"/>
    <dgm:cxn modelId="{184456A8-0DCB-410C-8333-1C4A825EB6CF}" type="presParOf" srcId="{D9DF5E9A-39D4-44B7-A326-58B07A05D91E}" destId="{5831BF15-ED1F-4BD5-857B-18B8E573D9AB}" srcOrd="2" destOrd="0" presId="urn:diagrams.loki3.com/BracketList"/>
    <dgm:cxn modelId="{FF00F67A-0B7D-42A4-9138-641F29DDB4E6}" type="presParOf" srcId="{D9DF5E9A-39D4-44B7-A326-58B07A05D91E}" destId="{C6BA9D27-2D60-4BA7-98A9-E18E57FDB6CB}" srcOrd="3" destOrd="0" presId="urn:diagrams.loki3.com/BracketList"/>
    <dgm:cxn modelId="{F02F1A56-B00E-496F-99C9-16B2EBC52F2A}" type="presParOf" srcId="{EFEB1020-9C17-48DC-BBE0-54FA743F9F75}" destId="{5A002753-9FCA-4DC5-B8A6-1F7632BDDE58}" srcOrd="3" destOrd="0" presId="urn:diagrams.loki3.com/BracketList"/>
    <dgm:cxn modelId="{BF142181-0E78-47F3-89D0-CB77D521E800}" type="presParOf" srcId="{EFEB1020-9C17-48DC-BBE0-54FA743F9F75}" destId="{9709DCCB-B8A8-47BC-A303-F9EC41DA889E}" srcOrd="4" destOrd="0" presId="urn:diagrams.loki3.com/BracketList"/>
    <dgm:cxn modelId="{01633639-78E8-48DA-9DC6-A697796EC268}" type="presParOf" srcId="{9709DCCB-B8A8-47BC-A303-F9EC41DA889E}" destId="{CCB8139E-CA19-491D-9FCD-6BF28923C725}" srcOrd="0" destOrd="0" presId="urn:diagrams.loki3.com/BracketList"/>
    <dgm:cxn modelId="{DF0129F7-97D3-4359-A40A-95D1ECFD9965}" type="presParOf" srcId="{9709DCCB-B8A8-47BC-A303-F9EC41DA889E}" destId="{14D1633C-A097-4A5A-8269-B04E98857E56}" srcOrd="1" destOrd="0" presId="urn:diagrams.loki3.com/BracketList"/>
    <dgm:cxn modelId="{93CFFC9F-AE55-44B4-86EC-5A84B1045DD9}" type="presParOf" srcId="{9709DCCB-B8A8-47BC-A303-F9EC41DA889E}" destId="{82B38D6F-2AA7-4339-A71D-28AA55699178}" srcOrd="2" destOrd="0" presId="urn:diagrams.loki3.com/BracketList"/>
    <dgm:cxn modelId="{6D011252-ED7E-4AD6-AD0F-BFA3CBA89E7B}" type="presParOf" srcId="{9709DCCB-B8A8-47BC-A303-F9EC41DA889E}" destId="{FFFD7BD8-195B-4FA4-9414-4F4C582F5570}" srcOrd="3" destOrd="0" presId="urn:diagrams.loki3.com/BracketList"/>
    <dgm:cxn modelId="{5BEA2EA7-A0B5-435C-9DE9-5FEB8B7DDE10}" type="presParOf" srcId="{EFEB1020-9C17-48DC-BBE0-54FA743F9F75}" destId="{D3A122A3-FC4C-4845-B4FF-0E74CF3D50D3}" srcOrd="5" destOrd="0" presId="urn:diagrams.loki3.com/BracketList"/>
    <dgm:cxn modelId="{00BC571F-8C88-440A-8B54-11BB4872DC98}" type="presParOf" srcId="{EFEB1020-9C17-48DC-BBE0-54FA743F9F75}" destId="{CCB5FDA4-BEC8-4CA1-835A-2A3BEEBEC456}" srcOrd="6" destOrd="0" presId="urn:diagrams.loki3.com/BracketList"/>
    <dgm:cxn modelId="{9301E3C0-435D-45C5-82F4-4B23E48CEE94}" type="presParOf" srcId="{CCB5FDA4-BEC8-4CA1-835A-2A3BEEBEC456}" destId="{9312B733-3AEB-49F6-8245-08553BA2949B}" srcOrd="0" destOrd="0" presId="urn:diagrams.loki3.com/BracketList"/>
    <dgm:cxn modelId="{3A51EEA8-A88D-453E-9F39-56E162C27441}" type="presParOf" srcId="{CCB5FDA4-BEC8-4CA1-835A-2A3BEEBEC456}" destId="{435AB433-2559-485A-A03D-C32F36288071}" srcOrd="1" destOrd="0" presId="urn:diagrams.loki3.com/BracketList"/>
    <dgm:cxn modelId="{987E1745-439A-4053-B59B-62C6F2641425}" type="presParOf" srcId="{CCB5FDA4-BEC8-4CA1-835A-2A3BEEBEC456}" destId="{C13B9160-72D5-46E0-A1C0-91E8634DFAE2}" srcOrd="2" destOrd="0" presId="urn:diagrams.loki3.com/BracketList"/>
    <dgm:cxn modelId="{32D17587-4C1E-4A75-A957-7048770D8765}" type="presParOf" srcId="{CCB5FDA4-BEC8-4CA1-835A-2A3BEEBEC456}" destId="{9893D59A-7FEC-486D-89C4-D28135F6121C}" srcOrd="3" destOrd="0" presId="urn:diagrams.loki3.com/BracketList"/>
    <dgm:cxn modelId="{63FBC207-995C-4A06-8C8E-EFECB1D3D019}" type="presParOf" srcId="{EFEB1020-9C17-48DC-BBE0-54FA743F9F75}" destId="{A421D242-ABBF-45EB-97FD-83930430328F}" srcOrd="7" destOrd="0" presId="urn:diagrams.loki3.com/BracketList"/>
    <dgm:cxn modelId="{893595AA-F8BA-4BCE-BB5A-2C6457A713CF}" type="presParOf" srcId="{EFEB1020-9C17-48DC-BBE0-54FA743F9F75}" destId="{F0DED400-B200-4EA2-AB34-CCFF58E07A6E}" srcOrd="8" destOrd="0" presId="urn:diagrams.loki3.com/BracketList"/>
    <dgm:cxn modelId="{490AC940-4812-4E88-A527-688EBE51BCA3}" type="presParOf" srcId="{F0DED400-B200-4EA2-AB34-CCFF58E07A6E}" destId="{EFAACCF6-3A6A-4536-89B0-F0A7C44F6BE1}" srcOrd="0" destOrd="0" presId="urn:diagrams.loki3.com/BracketList"/>
    <dgm:cxn modelId="{5CAB86FB-5842-4306-A275-37A2A9C4BE39}" type="presParOf" srcId="{F0DED400-B200-4EA2-AB34-CCFF58E07A6E}" destId="{6497CA82-45EE-4BD1-AEB4-CC3961FBFB74}" srcOrd="1" destOrd="0" presId="urn:diagrams.loki3.com/BracketList"/>
    <dgm:cxn modelId="{65F48182-66D2-4DD0-8B05-404C6DAE41FE}" type="presParOf" srcId="{F0DED400-B200-4EA2-AB34-CCFF58E07A6E}" destId="{CD7548DD-1E84-4DA7-B1D0-28F3E4EBFF82}" srcOrd="2" destOrd="0" presId="urn:diagrams.loki3.com/BracketList"/>
    <dgm:cxn modelId="{6E0FF432-AEFC-48D9-B985-9561BA0B8055}" type="presParOf" srcId="{F0DED400-B200-4EA2-AB34-CCFF58E07A6E}" destId="{9A05939C-6B40-4C32-897A-4A6DC3E71E5B}" srcOrd="3" destOrd="0" presId="urn:diagrams.loki3.com/BracketList"/>
    <dgm:cxn modelId="{EF62CBB2-2B7B-41BB-8F35-343260135FB5}" type="presParOf" srcId="{EFEB1020-9C17-48DC-BBE0-54FA743F9F75}" destId="{569EA799-9807-4770-B698-79D3EF79120B}" srcOrd="9" destOrd="0" presId="urn:diagrams.loki3.com/BracketList"/>
    <dgm:cxn modelId="{F4ED7469-70B0-48E9-BF3F-5A034A7C37CC}" type="presParOf" srcId="{EFEB1020-9C17-48DC-BBE0-54FA743F9F75}" destId="{2B991069-479A-498A-AF83-5B33CD9F12C6}" srcOrd="10" destOrd="0" presId="urn:diagrams.loki3.com/BracketList"/>
    <dgm:cxn modelId="{C1A76106-A07D-4484-AE1E-15E1C2CE261B}" type="presParOf" srcId="{2B991069-479A-498A-AF83-5B33CD9F12C6}" destId="{939B76D1-BB33-4E50-9ECD-839FB5787B95}" srcOrd="0" destOrd="0" presId="urn:diagrams.loki3.com/BracketList"/>
    <dgm:cxn modelId="{5AF11D11-E81D-4713-80C8-BC9D36FFBD68}" type="presParOf" srcId="{2B991069-479A-498A-AF83-5B33CD9F12C6}" destId="{7845F59F-6101-48DE-ABCC-EC5351843F5B}" srcOrd="1" destOrd="0" presId="urn:diagrams.loki3.com/BracketList"/>
    <dgm:cxn modelId="{9C218860-E317-4ABA-89D1-A824BF633DBA}" type="presParOf" srcId="{2B991069-479A-498A-AF83-5B33CD9F12C6}" destId="{8DC06B04-AA78-4007-96F1-AC66800E204E}" srcOrd="2" destOrd="0" presId="urn:diagrams.loki3.com/BracketList"/>
    <dgm:cxn modelId="{89E6D793-9C9E-4883-9ED8-0E1645F7472D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75C91B-EF79-4BB0-9A34-B42BC43BC036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0F7D09EA-D198-4367-BBE2-E9E89FB19D0B}">
      <dgm:prSet phldrT="[Text]"/>
      <dgm:spPr/>
      <dgm:t>
        <a:bodyPr/>
        <a:lstStyle/>
        <a:p>
          <a:r>
            <a:rPr lang="sr-Cyrl-RS" dirty="0"/>
            <a:t>Укупно остварени текући приходи и примања </a:t>
          </a:r>
          <a:r>
            <a:rPr lang="en-US" dirty="0"/>
            <a:t>1.186.012</a:t>
          </a:r>
          <a:r>
            <a:rPr lang="sr-Cyrl-RS" dirty="0"/>
            <a:t>.718 динара</a:t>
          </a:r>
          <a:endParaRPr lang="sr-Latn-RS" dirty="0"/>
        </a:p>
      </dgm:t>
    </dgm:pt>
    <dgm:pt modelId="{4BE6F344-8CBC-431D-9083-6F83F47F9612}" type="parTrans" cxnId="{299752E8-6F36-47B8-9731-41582F32125F}">
      <dgm:prSet/>
      <dgm:spPr/>
      <dgm:t>
        <a:bodyPr/>
        <a:lstStyle/>
        <a:p>
          <a:endParaRPr lang="sr-Latn-RS"/>
        </a:p>
      </dgm:t>
    </dgm:pt>
    <dgm:pt modelId="{B408B735-932D-47E2-9813-DC4B25ABB9F2}" type="sibTrans" cxnId="{299752E8-6F36-47B8-9731-41582F32125F}">
      <dgm:prSet/>
      <dgm:spPr/>
      <dgm:t>
        <a:bodyPr/>
        <a:lstStyle/>
        <a:p>
          <a:endParaRPr lang="sr-Latn-RS"/>
        </a:p>
      </dgm:t>
    </dgm:pt>
    <dgm:pt modelId="{997E45C4-D504-4BFF-B09B-E46031442DD7}">
      <dgm:prSet phldrT="[Text]"/>
      <dgm:spPr/>
      <dgm:t>
        <a:bodyPr/>
        <a:lstStyle/>
        <a:p>
          <a:r>
            <a:rPr lang="sr-Cyrl-RS" dirty="0"/>
            <a:t>Текући трансфери  </a:t>
          </a:r>
          <a:r>
            <a:rPr lang="en-US" dirty="0"/>
            <a:t>608</a:t>
          </a:r>
          <a:r>
            <a:rPr lang="sr-Cyrl-RS" dirty="0"/>
            <a:t>.</a:t>
          </a:r>
          <a:r>
            <a:rPr lang="en-US" dirty="0"/>
            <a:t>805</a:t>
          </a:r>
          <a:r>
            <a:rPr lang="sr-Cyrl-RS" dirty="0"/>
            <a:t>.</a:t>
          </a:r>
          <a:r>
            <a:rPr lang="en-US" dirty="0"/>
            <a:t>008</a:t>
          </a:r>
          <a:r>
            <a:rPr lang="sr-Cyrl-RS" dirty="0"/>
            <a:t> динара</a:t>
          </a:r>
          <a:endParaRPr lang="sr-Latn-RS" dirty="0"/>
        </a:p>
      </dgm:t>
    </dgm:pt>
    <dgm:pt modelId="{56C77883-3EB7-483F-9583-6D9320B33748}" type="parTrans" cxnId="{74772029-0183-49F2-8BB6-45E7C810B32F}">
      <dgm:prSet/>
      <dgm:spPr/>
      <dgm:t>
        <a:bodyPr/>
        <a:lstStyle/>
        <a:p>
          <a:endParaRPr lang="sr-Latn-RS"/>
        </a:p>
      </dgm:t>
    </dgm:pt>
    <dgm:pt modelId="{364D25E7-F9D1-4A2D-8A9C-44F6706362EA}" type="sibTrans" cxnId="{74772029-0183-49F2-8BB6-45E7C810B32F}">
      <dgm:prSet/>
      <dgm:spPr/>
      <dgm:t>
        <a:bodyPr/>
        <a:lstStyle/>
        <a:p>
          <a:endParaRPr lang="sr-Latn-RS"/>
        </a:p>
      </dgm:t>
    </dgm:pt>
    <dgm:pt modelId="{A64C42B9-2B58-4546-8C43-6AAF997FEBAC}">
      <dgm:prSet phldrT="[Text]"/>
      <dgm:spPr/>
      <dgm:t>
        <a:bodyPr/>
        <a:lstStyle/>
        <a:p>
          <a:endParaRPr lang="sr-Latn-RS" dirty="0"/>
        </a:p>
      </dgm:t>
    </dgm:pt>
    <dgm:pt modelId="{8E108F2E-3631-4B96-B416-C0D6E4B1DE4A}" type="parTrans" cxnId="{C5B08E42-2E34-4223-B4D0-ED62D074A621}">
      <dgm:prSet/>
      <dgm:spPr/>
      <dgm:t>
        <a:bodyPr/>
        <a:lstStyle/>
        <a:p>
          <a:endParaRPr lang="sr-Latn-RS"/>
        </a:p>
      </dgm:t>
    </dgm:pt>
    <dgm:pt modelId="{D1329AF5-4ACF-4D5F-8975-B67D74AA4B01}" type="sibTrans" cxnId="{C5B08E42-2E34-4223-B4D0-ED62D074A621}">
      <dgm:prSet/>
      <dgm:spPr/>
      <dgm:t>
        <a:bodyPr/>
        <a:lstStyle/>
        <a:p>
          <a:endParaRPr lang="sr-Latn-RS"/>
        </a:p>
      </dgm:t>
    </dgm:pt>
    <dgm:pt modelId="{CB54EAD0-7B79-4F2A-B6F1-C248D89D873C}">
      <dgm:prSet phldrT="[Text]"/>
      <dgm:spPr/>
      <dgm:t>
        <a:bodyPr/>
        <a:lstStyle/>
        <a:p>
          <a:r>
            <a:rPr lang="sr-Cyrl-RS" dirty="0"/>
            <a:t>Укупна примања од продаје </a:t>
          </a:r>
          <a:r>
            <a:rPr lang="sr-Cyrl-RS" dirty="0" err="1"/>
            <a:t>нефинансијске</a:t>
          </a:r>
          <a:r>
            <a:rPr lang="sr-Cyrl-RS" dirty="0"/>
            <a:t> имовине </a:t>
          </a:r>
          <a:r>
            <a:rPr lang="en-US" dirty="0"/>
            <a:t>100</a:t>
          </a:r>
          <a:r>
            <a:rPr lang="sr-Cyrl-RS" dirty="0"/>
            <a:t>.</a:t>
          </a:r>
          <a:r>
            <a:rPr lang="en-US" dirty="0"/>
            <a:t>430</a:t>
          </a:r>
          <a:r>
            <a:rPr lang="sr-Cyrl-RS" dirty="0"/>
            <a:t>.00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sr-Latn-RS" dirty="0"/>
        </a:p>
      </dgm:t>
    </dgm:pt>
    <dgm:pt modelId="{5C631D12-F47E-4716-9372-1BA146C52E22}" type="parTrans" cxnId="{4EEDB805-4310-43A9-8920-A74261D961DD}">
      <dgm:prSet/>
      <dgm:spPr/>
      <dgm:t>
        <a:bodyPr/>
        <a:lstStyle/>
        <a:p>
          <a:endParaRPr lang="sr-Latn-RS"/>
        </a:p>
      </dgm:t>
    </dgm:pt>
    <dgm:pt modelId="{4B8E9549-DB7D-4E19-A0AF-C526121D5CC1}" type="sibTrans" cxnId="{4EEDB805-4310-43A9-8920-A74261D961DD}">
      <dgm:prSet/>
      <dgm:spPr/>
      <dgm:t>
        <a:bodyPr/>
        <a:lstStyle/>
        <a:p>
          <a:endParaRPr lang="sr-Latn-RS"/>
        </a:p>
      </dgm:t>
    </dgm:pt>
    <dgm:pt modelId="{A1B2CE3F-5ED6-43A9-8DB8-B8005700C423}">
      <dgm:prSet phldrT="[Text]"/>
      <dgm:spPr/>
      <dgm:t>
        <a:bodyPr/>
        <a:lstStyle/>
        <a:p>
          <a:r>
            <a:rPr lang="sr-Cyrl-RS" dirty="0"/>
            <a:t>Порески приходи, таксе и накнаде </a:t>
          </a:r>
          <a:r>
            <a:rPr lang="en-US" dirty="0"/>
            <a:t>526</a:t>
          </a:r>
          <a:r>
            <a:rPr lang="sr-Cyrl-RS" dirty="0"/>
            <a:t>.</a:t>
          </a:r>
          <a:r>
            <a:rPr lang="en-US" dirty="0"/>
            <a:t>729</a:t>
          </a:r>
          <a:r>
            <a:rPr lang="sr-Cyrl-RS" dirty="0"/>
            <a:t>.</a:t>
          </a:r>
          <a:r>
            <a:rPr lang="en-US" dirty="0"/>
            <a:t>642</a:t>
          </a:r>
          <a:endParaRPr lang="sr-Latn-RS" dirty="0"/>
        </a:p>
      </dgm:t>
    </dgm:pt>
    <dgm:pt modelId="{F9182901-88ED-4E31-9599-5940724B934D}" type="sibTrans" cxnId="{EC699C48-3FEA-4BE1-B6D6-55CA3C1CBC8E}">
      <dgm:prSet/>
      <dgm:spPr/>
      <dgm:t>
        <a:bodyPr/>
        <a:lstStyle/>
        <a:p>
          <a:endParaRPr lang="sr-Latn-RS"/>
        </a:p>
      </dgm:t>
    </dgm:pt>
    <dgm:pt modelId="{4A4C92A6-D92C-474B-91DC-A76590C668FC}" type="parTrans" cxnId="{EC699C48-3FEA-4BE1-B6D6-55CA3C1CBC8E}">
      <dgm:prSet/>
      <dgm:spPr/>
      <dgm:t>
        <a:bodyPr/>
        <a:lstStyle/>
        <a:p>
          <a:endParaRPr lang="sr-Latn-RS"/>
        </a:p>
      </dgm:t>
    </dgm:pt>
    <dgm:pt modelId="{4142FE33-8BAB-4302-9F5D-E1BCA7482B78}">
      <dgm:prSet phldrT="[Text]"/>
      <dgm:spPr/>
      <dgm:t>
        <a:bodyPr/>
        <a:lstStyle/>
        <a:p>
          <a:r>
            <a:rPr lang="sr-Cyrl-RS" dirty="0"/>
            <a:t>Меморандумске ставке </a:t>
          </a:r>
          <a:r>
            <a:rPr lang="en-US" dirty="0"/>
            <a:t>3</a:t>
          </a:r>
          <a:r>
            <a:rPr lang="sr-Cyrl-RS" dirty="0"/>
            <a:t>.</a:t>
          </a:r>
          <a:r>
            <a:rPr lang="en-US" dirty="0"/>
            <a:t>168</a:t>
          </a:r>
          <a:r>
            <a:rPr lang="sr-Cyrl-RS" dirty="0"/>
            <a:t>.</a:t>
          </a:r>
          <a:r>
            <a:rPr lang="en-US" dirty="0"/>
            <a:t>507</a:t>
          </a:r>
          <a:r>
            <a:rPr lang="sr-Cyrl-RS" dirty="0"/>
            <a:t> динара</a:t>
          </a:r>
          <a:endParaRPr lang="sr-Latn-RS" dirty="0"/>
        </a:p>
      </dgm:t>
    </dgm:pt>
    <dgm:pt modelId="{2ED5E3AA-78FA-40D1-B033-7E1E39D9D663}" type="parTrans" cxnId="{AAC3F52C-D2FC-4D50-B8CE-2328B4003696}">
      <dgm:prSet/>
      <dgm:spPr/>
      <dgm:t>
        <a:bodyPr/>
        <a:lstStyle/>
        <a:p>
          <a:endParaRPr lang="en-US"/>
        </a:p>
      </dgm:t>
    </dgm:pt>
    <dgm:pt modelId="{A6F82B7C-490A-46EA-BD3D-0EEADED95A09}" type="sibTrans" cxnId="{AAC3F52C-D2FC-4D50-B8CE-2328B4003696}">
      <dgm:prSet/>
      <dgm:spPr/>
      <dgm:t>
        <a:bodyPr/>
        <a:lstStyle/>
        <a:p>
          <a:endParaRPr lang="en-US"/>
        </a:p>
      </dgm:t>
    </dgm:pt>
    <dgm:pt modelId="{01922F4C-E673-4A32-8453-D5E15E34BBE9}">
      <dgm:prSet phldrT="[Text]"/>
      <dgm:spPr/>
      <dgm:t>
        <a:bodyPr/>
        <a:lstStyle/>
        <a:p>
          <a:r>
            <a:rPr lang="sr-Cyrl-RS" dirty="0"/>
            <a:t>Други приходи </a:t>
          </a:r>
          <a:r>
            <a:rPr lang="en-US" dirty="0"/>
            <a:t>47</a:t>
          </a:r>
          <a:r>
            <a:rPr lang="sr-Cyrl-RS" dirty="0"/>
            <a:t>.</a:t>
          </a:r>
          <a:r>
            <a:rPr lang="en-US" dirty="0"/>
            <a:t>176</a:t>
          </a:r>
          <a:r>
            <a:rPr lang="sr-Cyrl-RS" dirty="0"/>
            <a:t>.</a:t>
          </a:r>
          <a:r>
            <a:rPr lang="en-US" dirty="0"/>
            <a:t>128</a:t>
          </a:r>
          <a:endParaRPr lang="sr-Latn-RS" dirty="0"/>
        </a:p>
      </dgm:t>
    </dgm:pt>
    <dgm:pt modelId="{0D61137E-37D6-4A6D-9E89-7BB414FA83D0}" type="parTrans" cxnId="{8EFCA841-503E-4430-B924-7B7D60C90BD5}">
      <dgm:prSet/>
      <dgm:spPr/>
      <dgm:t>
        <a:bodyPr/>
        <a:lstStyle/>
        <a:p>
          <a:endParaRPr lang="en-US"/>
        </a:p>
      </dgm:t>
    </dgm:pt>
    <dgm:pt modelId="{C18AAF7F-5EFB-48FD-A586-C2ECB32F022C}" type="sibTrans" cxnId="{8EFCA841-503E-4430-B924-7B7D60C90BD5}">
      <dgm:prSet/>
      <dgm:spPr/>
      <dgm:t>
        <a:bodyPr/>
        <a:lstStyle/>
        <a:p>
          <a:endParaRPr lang="en-US"/>
        </a:p>
      </dgm:t>
    </dgm:pt>
    <dgm:pt modelId="{71FC123C-D5F4-4BDB-8ACC-4371CF3E51AD}" type="pres">
      <dgm:prSet presAssocID="{E275C91B-EF79-4BB0-9A34-B42BC43BC036}" presName="composite" presStyleCnt="0">
        <dgm:presLayoutVars>
          <dgm:chMax val="1"/>
          <dgm:dir/>
          <dgm:resizeHandles val="exact"/>
        </dgm:presLayoutVars>
      </dgm:prSet>
      <dgm:spPr/>
    </dgm:pt>
    <dgm:pt modelId="{29FB5735-0E39-4B45-B5D6-888866646622}" type="pres">
      <dgm:prSet presAssocID="{E275C91B-EF79-4BB0-9A34-B42BC43BC036}" presName="radial" presStyleCnt="0">
        <dgm:presLayoutVars>
          <dgm:animLvl val="ctr"/>
        </dgm:presLayoutVars>
      </dgm:prSet>
      <dgm:spPr/>
    </dgm:pt>
    <dgm:pt modelId="{6240F709-AB07-42B9-B8EB-1B2E8746EE72}" type="pres">
      <dgm:prSet presAssocID="{0F7D09EA-D198-4367-BBE2-E9E89FB19D0B}" presName="centerShape" presStyleLbl="vennNode1" presStyleIdx="0" presStyleCnt="6"/>
      <dgm:spPr/>
    </dgm:pt>
    <dgm:pt modelId="{5E756D5E-9AFF-4693-AE03-CDC062CA5968}" type="pres">
      <dgm:prSet presAssocID="{997E45C4-D504-4BFF-B09B-E46031442DD7}" presName="node" presStyleLbl="vennNode1" presStyleIdx="1" presStyleCnt="6">
        <dgm:presLayoutVars>
          <dgm:bulletEnabled val="1"/>
        </dgm:presLayoutVars>
      </dgm:prSet>
      <dgm:spPr/>
    </dgm:pt>
    <dgm:pt modelId="{6E2D8596-3A8B-4B87-841E-D772DEAFF40C}" type="pres">
      <dgm:prSet presAssocID="{A1B2CE3F-5ED6-43A9-8DB8-B8005700C423}" presName="node" presStyleLbl="vennNode1" presStyleIdx="2" presStyleCnt="6">
        <dgm:presLayoutVars>
          <dgm:bulletEnabled val="1"/>
        </dgm:presLayoutVars>
      </dgm:prSet>
      <dgm:spPr/>
    </dgm:pt>
    <dgm:pt modelId="{4EA1A295-1EDC-4064-B557-66F8000DB0EC}" type="pres">
      <dgm:prSet presAssocID="{CB54EAD0-7B79-4F2A-B6F1-C248D89D873C}" presName="node" presStyleLbl="vennNode1" presStyleIdx="3" presStyleCnt="6">
        <dgm:presLayoutVars>
          <dgm:bulletEnabled val="1"/>
        </dgm:presLayoutVars>
      </dgm:prSet>
      <dgm:spPr/>
    </dgm:pt>
    <dgm:pt modelId="{72C4D00C-1C69-44FA-9C46-C6CF5EF3CC13}" type="pres">
      <dgm:prSet presAssocID="{4142FE33-8BAB-4302-9F5D-E1BCA7482B78}" presName="node" presStyleLbl="vennNode1" presStyleIdx="4" presStyleCnt="6">
        <dgm:presLayoutVars>
          <dgm:bulletEnabled val="1"/>
        </dgm:presLayoutVars>
      </dgm:prSet>
      <dgm:spPr/>
    </dgm:pt>
    <dgm:pt modelId="{508D2E6D-60DC-4D14-8D5F-90E96C80BBC3}" type="pres">
      <dgm:prSet presAssocID="{01922F4C-E673-4A32-8453-D5E15E34BBE9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4EEDB805-4310-43A9-8920-A74261D961DD}" srcId="{0F7D09EA-D198-4367-BBE2-E9E89FB19D0B}" destId="{CB54EAD0-7B79-4F2A-B6F1-C248D89D873C}" srcOrd="2" destOrd="0" parTransId="{5C631D12-F47E-4716-9372-1BA146C52E22}" sibTransId="{4B8E9549-DB7D-4E19-A0AF-C526121D5CC1}"/>
    <dgm:cxn modelId="{FE18AE14-C60B-45BD-9093-B0DC77E2A84C}" type="presOf" srcId="{CB54EAD0-7B79-4F2A-B6F1-C248D89D873C}" destId="{4EA1A295-1EDC-4064-B557-66F8000DB0EC}" srcOrd="0" destOrd="0" presId="urn:microsoft.com/office/officeart/2005/8/layout/radial3"/>
    <dgm:cxn modelId="{74772029-0183-49F2-8BB6-45E7C810B32F}" srcId="{0F7D09EA-D198-4367-BBE2-E9E89FB19D0B}" destId="{997E45C4-D504-4BFF-B09B-E46031442DD7}" srcOrd="0" destOrd="0" parTransId="{56C77883-3EB7-483F-9583-6D9320B33748}" sibTransId="{364D25E7-F9D1-4A2D-8A9C-44F6706362EA}"/>
    <dgm:cxn modelId="{AAC3F52C-D2FC-4D50-B8CE-2328B4003696}" srcId="{0F7D09EA-D198-4367-BBE2-E9E89FB19D0B}" destId="{4142FE33-8BAB-4302-9F5D-E1BCA7482B78}" srcOrd="3" destOrd="0" parTransId="{2ED5E3AA-78FA-40D1-B033-7E1E39D9D663}" sibTransId="{A6F82B7C-490A-46EA-BD3D-0EEADED95A09}"/>
    <dgm:cxn modelId="{9DF30F36-4996-4378-AF11-66DD391F3194}" type="presOf" srcId="{0F7D09EA-D198-4367-BBE2-E9E89FB19D0B}" destId="{6240F709-AB07-42B9-B8EB-1B2E8746EE72}" srcOrd="0" destOrd="0" presId="urn:microsoft.com/office/officeart/2005/8/layout/radial3"/>
    <dgm:cxn modelId="{8EFCA841-503E-4430-B924-7B7D60C90BD5}" srcId="{0F7D09EA-D198-4367-BBE2-E9E89FB19D0B}" destId="{01922F4C-E673-4A32-8453-D5E15E34BBE9}" srcOrd="4" destOrd="0" parTransId="{0D61137E-37D6-4A6D-9E89-7BB414FA83D0}" sibTransId="{C18AAF7F-5EFB-48FD-A586-C2ECB32F022C}"/>
    <dgm:cxn modelId="{C5B08E42-2E34-4223-B4D0-ED62D074A621}" srcId="{E275C91B-EF79-4BB0-9A34-B42BC43BC036}" destId="{A64C42B9-2B58-4546-8C43-6AAF997FEBAC}" srcOrd="1" destOrd="0" parTransId="{8E108F2E-3631-4B96-B416-C0D6E4B1DE4A}" sibTransId="{D1329AF5-4ACF-4D5F-8975-B67D74AA4B01}"/>
    <dgm:cxn modelId="{EC699C48-3FEA-4BE1-B6D6-55CA3C1CBC8E}" srcId="{0F7D09EA-D198-4367-BBE2-E9E89FB19D0B}" destId="{A1B2CE3F-5ED6-43A9-8DB8-B8005700C423}" srcOrd="1" destOrd="0" parTransId="{4A4C92A6-D92C-474B-91DC-A76590C668FC}" sibTransId="{F9182901-88ED-4E31-9599-5940724B934D}"/>
    <dgm:cxn modelId="{48784A77-CAD8-4E0D-8F0A-18876071C06D}" type="presOf" srcId="{A1B2CE3F-5ED6-43A9-8DB8-B8005700C423}" destId="{6E2D8596-3A8B-4B87-841E-D772DEAFF40C}" srcOrd="0" destOrd="0" presId="urn:microsoft.com/office/officeart/2005/8/layout/radial3"/>
    <dgm:cxn modelId="{F06C4798-597D-4DB8-8FF3-D8857F99D92C}" type="presOf" srcId="{4142FE33-8BAB-4302-9F5D-E1BCA7482B78}" destId="{72C4D00C-1C69-44FA-9C46-C6CF5EF3CC13}" srcOrd="0" destOrd="0" presId="urn:microsoft.com/office/officeart/2005/8/layout/radial3"/>
    <dgm:cxn modelId="{BFBB15B3-1963-45A8-8C49-BDC9ADF74555}" type="presOf" srcId="{01922F4C-E673-4A32-8453-D5E15E34BBE9}" destId="{508D2E6D-60DC-4D14-8D5F-90E96C80BBC3}" srcOrd="0" destOrd="0" presId="urn:microsoft.com/office/officeart/2005/8/layout/radial3"/>
    <dgm:cxn modelId="{43E348C7-2EFC-44D2-8E09-073E590CE047}" type="presOf" srcId="{997E45C4-D504-4BFF-B09B-E46031442DD7}" destId="{5E756D5E-9AFF-4693-AE03-CDC062CA5968}" srcOrd="0" destOrd="0" presId="urn:microsoft.com/office/officeart/2005/8/layout/radial3"/>
    <dgm:cxn modelId="{8CEAD3D1-8349-4BAD-BA4B-011A5ED9BD45}" type="presOf" srcId="{E275C91B-EF79-4BB0-9A34-B42BC43BC036}" destId="{71FC123C-D5F4-4BDB-8ACC-4371CF3E51AD}" srcOrd="0" destOrd="0" presId="urn:microsoft.com/office/officeart/2005/8/layout/radial3"/>
    <dgm:cxn modelId="{299752E8-6F36-47B8-9731-41582F32125F}" srcId="{E275C91B-EF79-4BB0-9A34-B42BC43BC036}" destId="{0F7D09EA-D198-4367-BBE2-E9E89FB19D0B}" srcOrd="0" destOrd="0" parTransId="{4BE6F344-8CBC-431D-9083-6F83F47F9612}" sibTransId="{B408B735-932D-47E2-9813-DC4B25ABB9F2}"/>
    <dgm:cxn modelId="{6F72265F-3C9E-408F-9ABA-4A14F7E02915}" type="presParOf" srcId="{71FC123C-D5F4-4BDB-8ACC-4371CF3E51AD}" destId="{29FB5735-0E39-4B45-B5D6-888866646622}" srcOrd="0" destOrd="0" presId="urn:microsoft.com/office/officeart/2005/8/layout/radial3"/>
    <dgm:cxn modelId="{853C835F-E9C3-4EF2-8B83-C67F5C1898C1}" type="presParOf" srcId="{29FB5735-0E39-4B45-B5D6-888866646622}" destId="{6240F709-AB07-42B9-B8EB-1B2E8746EE72}" srcOrd="0" destOrd="0" presId="urn:microsoft.com/office/officeart/2005/8/layout/radial3"/>
    <dgm:cxn modelId="{718A1636-F86D-4873-98DC-DF0274B4AC78}" type="presParOf" srcId="{29FB5735-0E39-4B45-B5D6-888866646622}" destId="{5E756D5E-9AFF-4693-AE03-CDC062CA5968}" srcOrd="1" destOrd="0" presId="urn:microsoft.com/office/officeart/2005/8/layout/radial3"/>
    <dgm:cxn modelId="{4483379F-6C39-4E96-ADE9-7D70A0B1CEE6}" type="presParOf" srcId="{29FB5735-0E39-4B45-B5D6-888866646622}" destId="{6E2D8596-3A8B-4B87-841E-D772DEAFF40C}" srcOrd="2" destOrd="0" presId="urn:microsoft.com/office/officeart/2005/8/layout/radial3"/>
    <dgm:cxn modelId="{646F9086-162D-4666-B31D-F86285C5176D}" type="presParOf" srcId="{29FB5735-0E39-4B45-B5D6-888866646622}" destId="{4EA1A295-1EDC-4064-B557-66F8000DB0EC}" srcOrd="3" destOrd="0" presId="urn:microsoft.com/office/officeart/2005/8/layout/radial3"/>
    <dgm:cxn modelId="{690EE40A-41B6-43CC-AFBF-3914EE6E5ECA}" type="presParOf" srcId="{29FB5735-0E39-4B45-B5D6-888866646622}" destId="{72C4D00C-1C69-44FA-9C46-C6CF5EF3CC13}" srcOrd="4" destOrd="0" presId="urn:microsoft.com/office/officeart/2005/8/layout/radial3"/>
    <dgm:cxn modelId="{DDAB657A-E6DD-4BD3-AA91-C5C7B77C9824}" type="presParOf" srcId="{29FB5735-0E39-4B45-B5D6-888866646622}" destId="{508D2E6D-60DC-4D14-8D5F-90E96C80BBC3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машина,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568B405-1D2C-4B40-BEE2-41191AD1EACB}" type="presOf" srcId="{E055884F-7426-4921-A0E5-9CA56A76B49A}" destId="{CCB8139E-CA19-491D-9FCD-6BF28923C725}" srcOrd="0" destOrd="0" presId="urn:diagrams.loki3.com/BracketList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CFBB810-AFAB-4DB1-8996-5AD490C73DA3}" type="presOf" srcId="{4B4A2A45-FFA7-47F5-A99D-A2DFD7698107}" destId="{9A05939C-6B40-4C32-897A-4A6DC3E71E5B}" srcOrd="0" destOrd="0" presId="urn:diagrams.loki3.com/BracketList"/>
    <dgm:cxn modelId="{50681314-CFD2-4372-8B24-5F430D19C316}" type="presOf" srcId="{1BF4645B-0E25-4982-8755-C468FC62C39C}" destId="{320B77C6-F8A0-4CEB-8B55-79E4A1BAF9E9}" srcOrd="0" destOrd="0" presId="urn:diagrams.loki3.com/BracketList"/>
    <dgm:cxn modelId="{B8706C1C-B3E3-4610-A2A1-B6F1642713D0}" type="presOf" srcId="{26EF48C7-6381-4355-B03F-DD441AE957C7}" destId="{EFAACCF6-3A6A-4536-89B0-F0A7C44F6BE1}" srcOrd="0" destOrd="0" presId="urn:diagrams.loki3.com/BracketList"/>
    <dgm:cxn modelId="{2CF8B621-5F58-4114-A612-584D9D001A4A}" type="presOf" srcId="{FE2BA0E8-81AC-463B-B498-EF464F5BCE06}" destId="{9893D59A-7FEC-486D-89C4-D28135F6121C}" srcOrd="0" destOrd="0" presId="urn:diagrams.loki3.com/BracketList"/>
    <dgm:cxn modelId="{D5AEC324-71D0-499D-9882-7A058A26ACFC}" type="presOf" srcId="{EEA47F19-311D-44B3-AAA4-35C98BD4844B}" destId="{EFEB1020-9C17-48DC-BBE0-54FA743F9F75}" srcOrd="0" destOrd="0" presId="urn:diagrams.loki3.com/BracketList"/>
    <dgm:cxn modelId="{3653762B-242F-4298-AD2B-D9A198FF9544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B460FE42-375E-4531-831F-A97C0E22E9EA}" type="presOf" srcId="{6B14159D-5902-471E-9F91-CEA86CA18597}" destId="{FFFD7BD8-195B-4FA4-9414-4F4C582F5570}" srcOrd="0" destOrd="0" presId="urn:diagrams.loki3.com/BracketList"/>
    <dgm:cxn modelId="{52BA2749-1066-4551-AA14-525997651BE1}" type="presOf" srcId="{E1AD8724-28DC-48C5-B75E-B0D1F33E6279}" destId="{939B76D1-BB33-4E50-9ECD-839FB5787B95}" srcOrd="0" destOrd="0" presId="urn:diagrams.loki3.com/BracketList"/>
    <dgm:cxn modelId="{8F0C8870-4490-4569-A4CA-61BBC8186C6B}" type="presOf" srcId="{423C6F79-8640-4D5E-8F7E-2B463BCF528C}" destId="{E8E0050D-5592-4FFB-BC24-07DF887B3DF2}" srcOrd="0" destOrd="0" presId="urn:diagrams.loki3.com/BracketList"/>
    <dgm:cxn modelId="{AFDAAD73-3740-4EC6-80EE-B5094A0EAE6F}" type="presOf" srcId="{D45E583C-4AAD-40D2-9D24-9A0A68141567}" destId="{7BB6658A-32E0-42C7-B82A-240BF45CF27D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689D0F99-1140-4B2E-AF41-DF04B9B6D61F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313379AD-AC69-41BE-81C0-E426F5535F2B}" type="presOf" srcId="{0C844461-76DE-4FEA-A87D-23440AD6FC2E}" destId="{C6144CDB-22C1-4337-9F95-C3A522A707D1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8B6796BF-3C44-47DC-A414-503D6419F4CA}" type="presOf" srcId="{97F877CB-9B8D-43D2-81EC-7EBF25320968}" destId="{260E7D26-6540-4407-AA35-D081FC05F135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DB15ABE7-22C4-4D3B-855D-86F6BD903CA0}" type="presOf" srcId="{92FD0664-EE76-4121-BE7B-68FC1EE5F4D7}" destId="{C6BA9D27-2D60-4BA7-98A9-E18E57FDB6CB}" srcOrd="0" destOrd="0" presId="urn:diagrams.loki3.com/BracketList"/>
    <dgm:cxn modelId="{A78343F2-2219-48FD-850D-30A238AABC25}" type="presOf" srcId="{E1B79EE1-1157-4302-AB0B-8FEDC81165FD}" destId="{F40D94EA-52E0-4740-A924-EAF350BDF213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261723FE-394C-4319-8ED4-03DF6DF173E3}" type="presOf" srcId="{48096665-F98A-4372-9642-AA104F5D458A}" destId="{B471A916-B6F4-4017-A447-E2C98CEE19B9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6FA247-190D-46D0-85FD-5D52E71C9732}" type="presParOf" srcId="{EFEB1020-9C17-48DC-BBE0-54FA743F9F75}" destId="{98695426-23ED-40C0-90A1-2BB445DEBC64}" srcOrd="0" destOrd="0" presId="urn:diagrams.loki3.com/BracketList"/>
    <dgm:cxn modelId="{9ECD4682-48A4-494F-AAA1-B259136994C2}" type="presParOf" srcId="{98695426-23ED-40C0-90A1-2BB445DEBC64}" destId="{C6144CDB-22C1-4337-9F95-C3A522A707D1}" srcOrd="0" destOrd="0" presId="urn:diagrams.loki3.com/BracketList"/>
    <dgm:cxn modelId="{98771A5B-E195-4915-90ED-92708E521C87}" type="presParOf" srcId="{98695426-23ED-40C0-90A1-2BB445DEBC64}" destId="{02385D1D-92EB-445D-B736-940004751C79}" srcOrd="1" destOrd="0" presId="urn:diagrams.loki3.com/BracketList"/>
    <dgm:cxn modelId="{324DB9ED-8139-43E8-80F2-146F6DDC98EC}" type="presParOf" srcId="{98695426-23ED-40C0-90A1-2BB445DEBC64}" destId="{99D36636-E395-439F-A79A-29C0BFB6F7E4}" srcOrd="2" destOrd="0" presId="urn:diagrams.loki3.com/BracketList"/>
    <dgm:cxn modelId="{B69AB137-4078-4E3F-A0AA-3253888DEA46}" type="presParOf" srcId="{98695426-23ED-40C0-90A1-2BB445DEBC64}" destId="{7BB6658A-32E0-42C7-B82A-240BF45CF27D}" srcOrd="3" destOrd="0" presId="urn:diagrams.loki3.com/BracketList"/>
    <dgm:cxn modelId="{088ADC0E-C8B8-4F12-B9F8-C3E4BC16F337}" type="presParOf" srcId="{EFEB1020-9C17-48DC-BBE0-54FA743F9F75}" destId="{5B3CB043-7A92-47E9-A4C4-39EC715F2552}" srcOrd="1" destOrd="0" presId="urn:diagrams.loki3.com/BracketList"/>
    <dgm:cxn modelId="{C008DA06-E676-4438-B415-BFD1B1E61235}" type="presParOf" srcId="{EFEB1020-9C17-48DC-BBE0-54FA743F9F75}" destId="{D9DF5E9A-39D4-44B7-A326-58B07A05D91E}" srcOrd="2" destOrd="0" presId="urn:diagrams.loki3.com/BracketList"/>
    <dgm:cxn modelId="{1AA68B89-2CCB-48EB-B16C-D674D6543ED1}" type="presParOf" srcId="{D9DF5E9A-39D4-44B7-A326-58B07A05D91E}" destId="{F40D94EA-52E0-4740-A924-EAF350BDF213}" srcOrd="0" destOrd="0" presId="urn:diagrams.loki3.com/BracketList"/>
    <dgm:cxn modelId="{4B91DED2-2C22-4873-B5BC-733A092F8A60}" type="presParOf" srcId="{D9DF5E9A-39D4-44B7-A326-58B07A05D91E}" destId="{0E930D30-96BC-4D43-B65A-EE88C46DBE48}" srcOrd="1" destOrd="0" presId="urn:diagrams.loki3.com/BracketList"/>
    <dgm:cxn modelId="{66AF0388-E7CD-4363-A762-1B1C06D55084}" type="presParOf" srcId="{D9DF5E9A-39D4-44B7-A326-58B07A05D91E}" destId="{5831BF15-ED1F-4BD5-857B-18B8E573D9AB}" srcOrd="2" destOrd="0" presId="urn:diagrams.loki3.com/BracketList"/>
    <dgm:cxn modelId="{D8DF961B-EC65-4AA1-8CF0-FBD488DEEBCF}" type="presParOf" srcId="{D9DF5E9A-39D4-44B7-A326-58B07A05D91E}" destId="{C6BA9D27-2D60-4BA7-98A9-E18E57FDB6CB}" srcOrd="3" destOrd="0" presId="urn:diagrams.loki3.com/BracketList"/>
    <dgm:cxn modelId="{775AED1B-660A-415E-AC0B-531563635F79}" type="presParOf" srcId="{EFEB1020-9C17-48DC-BBE0-54FA743F9F75}" destId="{5A002753-9FCA-4DC5-B8A6-1F7632BDDE58}" srcOrd="3" destOrd="0" presId="urn:diagrams.loki3.com/BracketList"/>
    <dgm:cxn modelId="{1F317EB7-91BB-403D-B8F7-7F03A3DA8CCD}" type="presParOf" srcId="{EFEB1020-9C17-48DC-BBE0-54FA743F9F75}" destId="{9709DCCB-B8A8-47BC-A303-F9EC41DA889E}" srcOrd="4" destOrd="0" presId="urn:diagrams.loki3.com/BracketList"/>
    <dgm:cxn modelId="{24B04CBE-41F7-4143-8D5A-C8E35256AB27}" type="presParOf" srcId="{9709DCCB-B8A8-47BC-A303-F9EC41DA889E}" destId="{CCB8139E-CA19-491D-9FCD-6BF28923C725}" srcOrd="0" destOrd="0" presId="urn:diagrams.loki3.com/BracketList"/>
    <dgm:cxn modelId="{3BBE821A-CE51-40CF-9295-B06369FDFF39}" type="presParOf" srcId="{9709DCCB-B8A8-47BC-A303-F9EC41DA889E}" destId="{14D1633C-A097-4A5A-8269-B04E98857E56}" srcOrd="1" destOrd="0" presId="urn:diagrams.loki3.com/BracketList"/>
    <dgm:cxn modelId="{18D77D28-21B5-487D-9D48-026B1BD416D3}" type="presParOf" srcId="{9709DCCB-B8A8-47BC-A303-F9EC41DA889E}" destId="{82B38D6F-2AA7-4339-A71D-28AA55699178}" srcOrd="2" destOrd="0" presId="urn:diagrams.loki3.com/BracketList"/>
    <dgm:cxn modelId="{DBB19EEE-82FA-4397-B3C6-837D616A26E2}" type="presParOf" srcId="{9709DCCB-B8A8-47BC-A303-F9EC41DA889E}" destId="{FFFD7BD8-195B-4FA4-9414-4F4C582F5570}" srcOrd="3" destOrd="0" presId="urn:diagrams.loki3.com/BracketList"/>
    <dgm:cxn modelId="{B562A77A-F213-4634-8EE8-56BF17A9ADDD}" type="presParOf" srcId="{EFEB1020-9C17-48DC-BBE0-54FA743F9F75}" destId="{D3A122A3-FC4C-4845-B4FF-0E74CF3D50D3}" srcOrd="5" destOrd="0" presId="urn:diagrams.loki3.com/BracketList"/>
    <dgm:cxn modelId="{89737E1F-5192-4C62-850C-94A65950AFE8}" type="presParOf" srcId="{EFEB1020-9C17-48DC-BBE0-54FA743F9F75}" destId="{CCB5FDA4-BEC8-4CA1-835A-2A3BEEBEC456}" srcOrd="6" destOrd="0" presId="urn:diagrams.loki3.com/BracketList"/>
    <dgm:cxn modelId="{9DBBBA89-53B4-4C49-9BCE-CE4EF7C256E4}" type="presParOf" srcId="{CCB5FDA4-BEC8-4CA1-835A-2A3BEEBEC456}" destId="{9312B733-3AEB-49F6-8245-08553BA2949B}" srcOrd="0" destOrd="0" presId="urn:diagrams.loki3.com/BracketList"/>
    <dgm:cxn modelId="{A5FE047A-E299-4332-8042-DDED9A44CE8D}" type="presParOf" srcId="{CCB5FDA4-BEC8-4CA1-835A-2A3BEEBEC456}" destId="{435AB433-2559-485A-A03D-C32F36288071}" srcOrd="1" destOrd="0" presId="urn:diagrams.loki3.com/BracketList"/>
    <dgm:cxn modelId="{CEA9829F-61AD-4543-8489-05346F84BDBA}" type="presParOf" srcId="{CCB5FDA4-BEC8-4CA1-835A-2A3BEEBEC456}" destId="{C13B9160-72D5-46E0-A1C0-91E8634DFAE2}" srcOrd="2" destOrd="0" presId="urn:diagrams.loki3.com/BracketList"/>
    <dgm:cxn modelId="{A332DED9-5FD0-4F31-BA09-CA00D585A37C}" type="presParOf" srcId="{CCB5FDA4-BEC8-4CA1-835A-2A3BEEBEC456}" destId="{9893D59A-7FEC-486D-89C4-D28135F6121C}" srcOrd="3" destOrd="0" presId="urn:diagrams.loki3.com/BracketList"/>
    <dgm:cxn modelId="{6E14FD7D-D6E0-4263-A4C9-C49940D154E3}" type="presParOf" srcId="{EFEB1020-9C17-48DC-BBE0-54FA743F9F75}" destId="{A421D242-ABBF-45EB-97FD-83930430328F}" srcOrd="7" destOrd="0" presId="urn:diagrams.loki3.com/BracketList"/>
    <dgm:cxn modelId="{9B0E34E0-6959-4600-96CE-649C7FC17E00}" type="presParOf" srcId="{EFEB1020-9C17-48DC-BBE0-54FA743F9F75}" destId="{F0DED400-B200-4EA2-AB34-CCFF58E07A6E}" srcOrd="8" destOrd="0" presId="urn:diagrams.loki3.com/BracketList"/>
    <dgm:cxn modelId="{1FBD4EC3-5BBF-497C-9735-220B54867302}" type="presParOf" srcId="{F0DED400-B200-4EA2-AB34-CCFF58E07A6E}" destId="{EFAACCF6-3A6A-4536-89B0-F0A7C44F6BE1}" srcOrd="0" destOrd="0" presId="urn:diagrams.loki3.com/BracketList"/>
    <dgm:cxn modelId="{B4974C70-8753-4424-A3CF-65D924B56A34}" type="presParOf" srcId="{F0DED400-B200-4EA2-AB34-CCFF58E07A6E}" destId="{6497CA82-45EE-4BD1-AEB4-CC3961FBFB74}" srcOrd="1" destOrd="0" presId="urn:diagrams.loki3.com/BracketList"/>
    <dgm:cxn modelId="{AD118B38-275B-42B1-B8FB-621C4F3E13E6}" type="presParOf" srcId="{F0DED400-B200-4EA2-AB34-CCFF58E07A6E}" destId="{CD7548DD-1E84-4DA7-B1D0-28F3E4EBFF82}" srcOrd="2" destOrd="0" presId="urn:diagrams.loki3.com/BracketList"/>
    <dgm:cxn modelId="{46D99522-D3F9-4DAB-9773-142A2FD4B46F}" type="presParOf" srcId="{F0DED400-B200-4EA2-AB34-CCFF58E07A6E}" destId="{9A05939C-6B40-4C32-897A-4A6DC3E71E5B}" srcOrd="3" destOrd="0" presId="urn:diagrams.loki3.com/BracketList"/>
    <dgm:cxn modelId="{75630373-DE73-4EA9-8153-8D346063D5CE}" type="presParOf" srcId="{EFEB1020-9C17-48DC-BBE0-54FA743F9F75}" destId="{569EA799-9807-4770-B698-79D3EF79120B}" srcOrd="9" destOrd="0" presId="urn:diagrams.loki3.com/BracketList"/>
    <dgm:cxn modelId="{46D91CB2-9065-406B-A5BB-67305C5AE38D}" type="presParOf" srcId="{EFEB1020-9C17-48DC-BBE0-54FA743F9F75}" destId="{2B991069-479A-498A-AF83-5B33CD9F12C6}" srcOrd="10" destOrd="0" presId="urn:diagrams.loki3.com/BracketList"/>
    <dgm:cxn modelId="{B3720CC1-BDDF-4C4D-9F66-1A0B8098DFB7}" type="presParOf" srcId="{2B991069-479A-498A-AF83-5B33CD9F12C6}" destId="{939B76D1-BB33-4E50-9ECD-839FB5787B95}" srcOrd="0" destOrd="0" presId="urn:diagrams.loki3.com/BracketList"/>
    <dgm:cxn modelId="{0507C166-FB82-4A7E-B6FC-005FB8D867EE}" type="presParOf" srcId="{2B991069-479A-498A-AF83-5B33CD9F12C6}" destId="{7845F59F-6101-48DE-ABCC-EC5351843F5B}" srcOrd="1" destOrd="0" presId="urn:diagrams.loki3.com/BracketList"/>
    <dgm:cxn modelId="{705A797A-1FFB-4148-B838-CA6C94C46A8A}" type="presParOf" srcId="{2B991069-479A-498A-AF83-5B33CD9F12C6}" destId="{8DC06B04-AA78-4007-96F1-AC66800E204E}" srcOrd="2" destOrd="0" presId="urn:diagrams.loki3.com/BracketList"/>
    <dgm:cxn modelId="{A92043CE-B3F8-4B99-A584-A84D8F6785A1}" type="presParOf" srcId="{2B991069-479A-498A-AF83-5B33CD9F12C6}" destId="{B43D6F8D-5103-4DCA-8971-053A6B7A987B}" srcOrd="3" destOrd="0" presId="urn:diagrams.loki3.com/BracketList"/>
    <dgm:cxn modelId="{68894A5F-8BE3-422A-83A7-84B1BD17E92B}" type="presParOf" srcId="{EFEB1020-9C17-48DC-BBE0-54FA743F9F75}" destId="{1DEFA11E-9373-40F9-A3AA-EE96EB176FFC}" srcOrd="11" destOrd="0" presId="urn:diagrams.loki3.com/BracketList"/>
    <dgm:cxn modelId="{233E1009-0CE0-4AC8-A961-8F8FE678E787}" type="presParOf" srcId="{EFEB1020-9C17-48DC-BBE0-54FA743F9F75}" destId="{4B12A308-E2AF-4F45-882B-691EF4FA1B43}" srcOrd="12" destOrd="0" presId="urn:diagrams.loki3.com/BracketList"/>
    <dgm:cxn modelId="{6751AF93-E1A6-4669-B728-604497B24BE3}" type="presParOf" srcId="{4B12A308-E2AF-4F45-882B-691EF4FA1B43}" destId="{B471A916-B6F4-4017-A447-E2C98CEE19B9}" srcOrd="0" destOrd="0" presId="urn:diagrams.loki3.com/BracketList"/>
    <dgm:cxn modelId="{44433771-A7F2-4A14-A056-3FB384D9BDFC}" type="presParOf" srcId="{4B12A308-E2AF-4F45-882B-691EF4FA1B43}" destId="{7F976215-9D17-4223-A92A-D3302071B429}" srcOrd="1" destOrd="0" presId="urn:diagrams.loki3.com/BracketList"/>
    <dgm:cxn modelId="{576ACE25-BB7E-46B3-A2EF-F24F07114571}" type="presParOf" srcId="{4B12A308-E2AF-4F45-882B-691EF4FA1B43}" destId="{C984C73F-7C05-410A-B91E-AD111AE0E45B}" srcOrd="2" destOrd="0" presId="urn:diagrams.loki3.com/BracketList"/>
    <dgm:cxn modelId="{0AAD2FD1-B435-476F-AB6A-24E434B14FB5}" type="presParOf" srcId="{4B12A308-E2AF-4F45-882B-691EF4FA1B43}" destId="{260E7D26-6540-4407-AA35-D081FC05F135}" srcOrd="3" destOrd="0" presId="urn:diagrams.loki3.com/BracketList"/>
    <dgm:cxn modelId="{C4BEBD64-C443-43FA-855E-A6597255A851}" type="presParOf" srcId="{EFEB1020-9C17-48DC-BBE0-54FA743F9F75}" destId="{87942DC7-D611-481D-85C3-17E9EE928CC9}" srcOrd="13" destOrd="0" presId="urn:diagrams.loki3.com/BracketList"/>
    <dgm:cxn modelId="{510602D0-CAA0-4462-A3CE-A5C35C06EC97}" type="presParOf" srcId="{EFEB1020-9C17-48DC-BBE0-54FA743F9F75}" destId="{5A582BDF-EB51-42B9-AFE8-1D18A89089BC}" srcOrd="14" destOrd="0" presId="urn:diagrams.loki3.com/BracketList"/>
    <dgm:cxn modelId="{D59977F4-287C-4A81-9DAA-A1340C19F3B3}" type="presParOf" srcId="{5A582BDF-EB51-42B9-AFE8-1D18A89089BC}" destId="{320B77C6-F8A0-4CEB-8B55-79E4A1BAF9E9}" srcOrd="0" destOrd="0" presId="urn:diagrams.loki3.com/BracketList"/>
    <dgm:cxn modelId="{7D9819A4-FF18-4241-8E8A-F85B82C2B8C2}" type="presParOf" srcId="{5A582BDF-EB51-42B9-AFE8-1D18A89089BC}" destId="{803A06C6-F698-48F4-A91D-0B2B17EECBA4}" srcOrd="1" destOrd="0" presId="urn:diagrams.loki3.com/BracketList"/>
    <dgm:cxn modelId="{5EC4A09C-3F08-4DCD-AE57-C6BD82D9A0E3}" type="presParOf" srcId="{5A582BDF-EB51-42B9-AFE8-1D18A89089BC}" destId="{4A43BD3F-83F2-4A36-B8AE-CC5DC27FAC9E}" srcOrd="2" destOrd="0" presId="urn:diagrams.loki3.com/BracketList"/>
    <dgm:cxn modelId="{67B898AF-D2FB-4E22-B915-85C72C77C2E7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80E6FE-75F8-455F-B00D-388A62CAD878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3AEAB1B5-D9EF-4981-86BF-BCD6908D01E5}">
      <dgm:prSet phldrT="[Text]"/>
      <dgm:spPr/>
      <dgm:t>
        <a:bodyPr/>
        <a:lstStyle/>
        <a:p>
          <a:r>
            <a:rPr lang="sr-Cyrl-RS" dirty="0"/>
            <a:t>Укупно извршени расходи и издаци износе 871.010.415 динара</a:t>
          </a:r>
          <a:endParaRPr lang="sr-Latn-RS" dirty="0"/>
        </a:p>
      </dgm:t>
    </dgm:pt>
    <dgm:pt modelId="{9B790053-042C-4178-B099-0AA1E213BC4B}" type="parTrans" cxnId="{3003CA8A-6DE4-45F8-9E95-9DBBCD00E8BC}">
      <dgm:prSet/>
      <dgm:spPr/>
      <dgm:t>
        <a:bodyPr/>
        <a:lstStyle/>
        <a:p>
          <a:endParaRPr lang="sr-Latn-RS"/>
        </a:p>
      </dgm:t>
    </dgm:pt>
    <dgm:pt modelId="{DB173785-DEAA-40A6-91BF-CB61950A6CE4}" type="sibTrans" cxnId="{3003CA8A-6DE4-45F8-9E95-9DBBCD00E8BC}">
      <dgm:prSet/>
      <dgm:spPr/>
      <dgm:t>
        <a:bodyPr/>
        <a:lstStyle/>
        <a:p>
          <a:endParaRPr lang="sr-Latn-RS"/>
        </a:p>
      </dgm:t>
    </dgm:pt>
    <dgm:pt modelId="{2885F644-5E9D-46B6-8CAF-6E5B22E43DBC}">
      <dgm:prSet phldrT="[Text]"/>
      <dgm:spPr/>
      <dgm:t>
        <a:bodyPr/>
        <a:lstStyle/>
        <a:p>
          <a:r>
            <a:rPr lang="sr-Cyrl-RS" dirty="0"/>
            <a:t>Расходи за запослене </a:t>
          </a:r>
          <a:r>
            <a:rPr lang="en-US" dirty="0"/>
            <a:t>246</a:t>
          </a:r>
          <a:r>
            <a:rPr lang="sr-Cyrl-RS" dirty="0"/>
            <a:t>.</a:t>
          </a:r>
          <a:r>
            <a:rPr lang="en-US" dirty="0"/>
            <a:t>858</a:t>
          </a:r>
          <a:r>
            <a:rPr lang="sr-Cyrl-RS" dirty="0"/>
            <a:t>.</a:t>
          </a:r>
          <a:r>
            <a:rPr lang="en-US" dirty="0"/>
            <a:t>305</a:t>
          </a:r>
          <a:r>
            <a:rPr lang="sr-Cyrl-RS" dirty="0"/>
            <a:t> динара</a:t>
          </a:r>
          <a:endParaRPr lang="sr-Latn-RS" dirty="0"/>
        </a:p>
      </dgm:t>
    </dgm:pt>
    <dgm:pt modelId="{D533F1E8-9F58-46F3-B8A8-163A0327F5DA}" type="parTrans" cxnId="{16CBEC61-89ED-4D59-A282-62F769E1908D}">
      <dgm:prSet/>
      <dgm:spPr/>
      <dgm:t>
        <a:bodyPr/>
        <a:lstStyle/>
        <a:p>
          <a:endParaRPr lang="sr-Latn-RS"/>
        </a:p>
      </dgm:t>
    </dgm:pt>
    <dgm:pt modelId="{08FEAE6E-9170-4490-9C95-2D5CA2D0B642}" type="sibTrans" cxnId="{16CBEC61-89ED-4D59-A282-62F769E1908D}">
      <dgm:prSet/>
      <dgm:spPr/>
      <dgm:t>
        <a:bodyPr/>
        <a:lstStyle/>
        <a:p>
          <a:endParaRPr lang="sr-Latn-RS"/>
        </a:p>
      </dgm:t>
    </dgm:pt>
    <dgm:pt modelId="{66BFF05E-3F6D-4EED-9D30-10583093E473}">
      <dgm:prSet phldrT="[Text]"/>
      <dgm:spPr/>
      <dgm:t>
        <a:bodyPr/>
        <a:lstStyle/>
        <a:p>
          <a:r>
            <a:rPr lang="ru-RU" dirty="0"/>
            <a:t>Стални трошкови, услуге, одржавање, материјал </a:t>
          </a:r>
          <a:r>
            <a:rPr lang="en-US" dirty="0"/>
            <a:t>251</a:t>
          </a:r>
          <a:r>
            <a:rPr lang="sr-Cyrl-RS" dirty="0"/>
            <a:t>.</a:t>
          </a:r>
          <a:r>
            <a:rPr lang="en-US" dirty="0"/>
            <a:t>409</a:t>
          </a:r>
          <a:r>
            <a:rPr lang="sr-Cyrl-RS" dirty="0"/>
            <a:t>.</a:t>
          </a:r>
          <a:r>
            <a:rPr lang="en-US" dirty="0"/>
            <a:t>717</a:t>
          </a:r>
          <a:r>
            <a:rPr lang="sr-Cyrl-RS" dirty="0"/>
            <a:t> динара</a:t>
          </a:r>
          <a:endParaRPr lang="sr-Latn-RS" dirty="0"/>
        </a:p>
      </dgm:t>
    </dgm:pt>
    <dgm:pt modelId="{C76D26A3-42A4-45FA-AE9E-872BDE3C951D}" type="parTrans" cxnId="{D16FC27F-26CF-49E6-BB61-9DCD56E3A476}">
      <dgm:prSet/>
      <dgm:spPr/>
      <dgm:t>
        <a:bodyPr/>
        <a:lstStyle/>
        <a:p>
          <a:endParaRPr lang="sr-Latn-RS"/>
        </a:p>
      </dgm:t>
    </dgm:pt>
    <dgm:pt modelId="{348C766C-48F1-4B0B-A06E-1091D883FBD8}" type="sibTrans" cxnId="{D16FC27F-26CF-49E6-BB61-9DCD56E3A476}">
      <dgm:prSet/>
      <dgm:spPr/>
      <dgm:t>
        <a:bodyPr/>
        <a:lstStyle/>
        <a:p>
          <a:endParaRPr lang="sr-Latn-RS"/>
        </a:p>
      </dgm:t>
    </dgm:pt>
    <dgm:pt modelId="{6ADE78B8-6A90-409A-93EC-2E1018038D39}">
      <dgm:prSet phldrT="[Text]"/>
      <dgm:spPr/>
      <dgm:t>
        <a:bodyPr/>
        <a:lstStyle/>
        <a:p>
          <a:r>
            <a:rPr lang="sr-Cyrl-RS" dirty="0"/>
            <a:t>Остали расходи </a:t>
          </a:r>
        </a:p>
        <a:p>
          <a:r>
            <a:rPr lang="sr-Cyrl-RS" dirty="0"/>
            <a:t>0 динара </a:t>
          </a:r>
          <a:endParaRPr lang="sr-Latn-RS" dirty="0"/>
        </a:p>
      </dgm:t>
    </dgm:pt>
    <dgm:pt modelId="{AE60744F-14AC-4F64-83C4-5205FA88679D}" type="parTrans" cxnId="{EAB41089-F315-4B8D-B7AC-5714AF51E9B3}">
      <dgm:prSet/>
      <dgm:spPr/>
      <dgm:t>
        <a:bodyPr/>
        <a:lstStyle/>
        <a:p>
          <a:endParaRPr lang="sr-Latn-RS"/>
        </a:p>
      </dgm:t>
    </dgm:pt>
    <dgm:pt modelId="{02410A3D-942F-454B-9780-587F226915E4}" type="sibTrans" cxnId="{EAB41089-F315-4B8D-B7AC-5714AF51E9B3}">
      <dgm:prSet/>
      <dgm:spPr/>
      <dgm:t>
        <a:bodyPr/>
        <a:lstStyle/>
        <a:p>
          <a:endParaRPr lang="sr-Latn-RS"/>
        </a:p>
      </dgm:t>
    </dgm:pt>
    <dgm:pt modelId="{6CDE4B7E-694A-4CC6-9380-C110FA4F3107}">
      <dgm:prSet phldrT="[Text]"/>
      <dgm:spPr/>
      <dgm:t>
        <a:bodyPr/>
        <a:lstStyle/>
        <a:p>
          <a:r>
            <a:rPr lang="sr-Cyrl-RS" dirty="0"/>
            <a:t>Субвенције </a:t>
          </a:r>
          <a:r>
            <a:rPr lang="en-US" dirty="0"/>
            <a:t>50</a:t>
          </a:r>
          <a:r>
            <a:rPr lang="sr-Cyrl-RS" dirty="0"/>
            <a:t>.</a:t>
          </a:r>
          <a:r>
            <a:rPr lang="en-US" dirty="0"/>
            <a:t>612</a:t>
          </a:r>
          <a:r>
            <a:rPr lang="sr-Cyrl-RS" dirty="0"/>
            <a:t>.</a:t>
          </a:r>
          <a:r>
            <a:rPr lang="en-US" dirty="0"/>
            <a:t>131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sr-Latn-RS" dirty="0"/>
        </a:p>
      </dgm:t>
    </dgm:pt>
    <dgm:pt modelId="{F6B9A79C-4C1D-4A52-B265-8E3F0143E45F}" type="parTrans" cxnId="{76783F61-67EF-4F78-BF97-9BF8CB5CED0A}">
      <dgm:prSet/>
      <dgm:spPr/>
      <dgm:t>
        <a:bodyPr/>
        <a:lstStyle/>
        <a:p>
          <a:endParaRPr lang="sr-Latn-RS"/>
        </a:p>
      </dgm:t>
    </dgm:pt>
    <dgm:pt modelId="{89616386-E022-453E-A834-B06CA95E8124}" type="sibTrans" cxnId="{76783F61-67EF-4F78-BF97-9BF8CB5CED0A}">
      <dgm:prSet/>
      <dgm:spPr/>
      <dgm:t>
        <a:bodyPr/>
        <a:lstStyle/>
        <a:p>
          <a:endParaRPr lang="sr-Latn-RS"/>
        </a:p>
      </dgm:t>
    </dgm:pt>
    <dgm:pt modelId="{A7E4F091-602A-4737-8CA1-3DFC1E61B9AF}">
      <dgm:prSet phldrT="[Text]"/>
      <dgm:spPr/>
      <dgm:t>
        <a:bodyPr/>
        <a:lstStyle/>
        <a:p>
          <a:r>
            <a:rPr lang="sr-Cyrl-RS" dirty="0"/>
            <a:t>Трансфери и дотације </a:t>
          </a:r>
          <a:r>
            <a:rPr lang="en-US" dirty="0"/>
            <a:t>100</a:t>
          </a:r>
          <a:r>
            <a:rPr lang="sr-Cyrl-RS" dirty="0"/>
            <a:t>.</a:t>
          </a:r>
          <a:r>
            <a:rPr lang="en-US" dirty="0"/>
            <a:t>759</a:t>
          </a:r>
          <a:r>
            <a:rPr lang="sr-Cyrl-RS" dirty="0"/>
            <a:t>.</a:t>
          </a:r>
          <a:r>
            <a:rPr lang="en-US" dirty="0"/>
            <a:t>268</a:t>
          </a:r>
          <a:r>
            <a:rPr lang="sr-Cyrl-RS" dirty="0"/>
            <a:t>  динара</a:t>
          </a:r>
          <a:endParaRPr lang="sr-Latn-RS" dirty="0"/>
        </a:p>
      </dgm:t>
    </dgm:pt>
    <dgm:pt modelId="{54791C53-C18A-486B-AD6A-B58EA3B2E4EC}" type="parTrans" cxnId="{AF2685DF-4E71-4D0F-9415-6CB502DCD77E}">
      <dgm:prSet/>
      <dgm:spPr/>
      <dgm:t>
        <a:bodyPr/>
        <a:lstStyle/>
        <a:p>
          <a:endParaRPr lang="sr-Latn-RS"/>
        </a:p>
      </dgm:t>
    </dgm:pt>
    <dgm:pt modelId="{6B2E87BA-09CD-44D4-A2CB-E7F84771F039}" type="sibTrans" cxnId="{AF2685DF-4E71-4D0F-9415-6CB502DCD77E}">
      <dgm:prSet/>
      <dgm:spPr/>
      <dgm:t>
        <a:bodyPr/>
        <a:lstStyle/>
        <a:p>
          <a:endParaRPr lang="sr-Latn-RS"/>
        </a:p>
      </dgm:t>
    </dgm:pt>
    <dgm:pt modelId="{D74D097A-7206-4D6A-8D6E-A923AB420E95}">
      <dgm:prSet phldrT="[Text]"/>
      <dgm:spPr/>
      <dgm:t>
        <a:bodyPr/>
        <a:lstStyle/>
        <a:p>
          <a:r>
            <a:rPr lang="ru-RU" dirty="0"/>
            <a:t>Накнаде за социјалну заштиту из буџета </a:t>
          </a:r>
          <a:r>
            <a:rPr lang="en-US" dirty="0"/>
            <a:t>62</a:t>
          </a:r>
          <a:r>
            <a:rPr lang="sr-Cyrl-RS" dirty="0"/>
            <a:t>.</a:t>
          </a:r>
          <a:r>
            <a:rPr lang="en-US" dirty="0"/>
            <a:t>581</a:t>
          </a:r>
          <a:r>
            <a:rPr lang="sr-Cyrl-RS" dirty="0"/>
            <a:t>.</a:t>
          </a:r>
          <a:r>
            <a:rPr lang="en-US" dirty="0"/>
            <a:t>951</a:t>
          </a:r>
          <a:r>
            <a:rPr lang="sr-Cyrl-RS" dirty="0"/>
            <a:t>  динара</a:t>
          </a:r>
          <a:endParaRPr lang="sr-Latn-RS" dirty="0"/>
        </a:p>
      </dgm:t>
    </dgm:pt>
    <dgm:pt modelId="{A57142E9-F6A0-4AF0-8C02-A76885714A5D}" type="parTrans" cxnId="{D527AE9A-7BB9-4E10-A508-F823D8C489D0}">
      <dgm:prSet/>
      <dgm:spPr/>
      <dgm:t>
        <a:bodyPr/>
        <a:lstStyle/>
        <a:p>
          <a:endParaRPr lang="sr-Latn-RS"/>
        </a:p>
      </dgm:t>
    </dgm:pt>
    <dgm:pt modelId="{3A8BD741-66ED-49AE-BA0C-5557DF1FE861}" type="sibTrans" cxnId="{D527AE9A-7BB9-4E10-A508-F823D8C489D0}">
      <dgm:prSet/>
      <dgm:spPr/>
      <dgm:t>
        <a:bodyPr/>
        <a:lstStyle/>
        <a:p>
          <a:endParaRPr lang="sr-Latn-RS"/>
        </a:p>
      </dgm:t>
    </dgm:pt>
    <dgm:pt modelId="{25554638-F945-433E-8CB2-C5E67290A396}">
      <dgm:prSet phldrT="[Text]"/>
      <dgm:spPr/>
      <dgm:t>
        <a:bodyPr/>
        <a:lstStyle/>
        <a:p>
          <a:r>
            <a:rPr lang="ru-RU" dirty="0"/>
            <a:t>Накнада штете, порези, казне, пенали и камате </a:t>
          </a:r>
          <a:r>
            <a:rPr lang="en-US" dirty="0"/>
            <a:t>41</a:t>
          </a:r>
          <a:r>
            <a:rPr lang="sr-Cyrl-RS" dirty="0"/>
            <a:t>.</a:t>
          </a:r>
          <a:r>
            <a:rPr lang="en-US" dirty="0"/>
            <a:t>714</a:t>
          </a:r>
          <a:r>
            <a:rPr lang="sr-Cyrl-RS" dirty="0"/>
            <a:t>.</a:t>
          </a:r>
          <a:r>
            <a:rPr lang="en-US" dirty="0"/>
            <a:t>445</a:t>
          </a:r>
          <a:r>
            <a:rPr lang="sr-Cyrl-RS" dirty="0"/>
            <a:t>  динара</a:t>
          </a:r>
          <a:endParaRPr lang="sr-Latn-RS" dirty="0"/>
        </a:p>
      </dgm:t>
    </dgm:pt>
    <dgm:pt modelId="{03AAF2B2-8D4E-4D7C-8F0D-98B044737E9F}" type="parTrans" cxnId="{49602602-2F55-48B2-A2B2-AF9AB75568E0}">
      <dgm:prSet/>
      <dgm:spPr/>
      <dgm:t>
        <a:bodyPr/>
        <a:lstStyle/>
        <a:p>
          <a:endParaRPr lang="sr-Latn-RS"/>
        </a:p>
      </dgm:t>
    </dgm:pt>
    <dgm:pt modelId="{CF5804E1-87A2-44DF-AE5F-825E27D96A8B}" type="sibTrans" cxnId="{49602602-2F55-48B2-A2B2-AF9AB75568E0}">
      <dgm:prSet/>
      <dgm:spPr/>
      <dgm:t>
        <a:bodyPr/>
        <a:lstStyle/>
        <a:p>
          <a:endParaRPr lang="sr-Latn-RS"/>
        </a:p>
      </dgm:t>
    </dgm:pt>
    <dgm:pt modelId="{65514349-6E86-492D-AE52-BDECF778D345}">
      <dgm:prSet phldrT="[Text]"/>
      <dgm:spPr/>
      <dgm:t>
        <a:bodyPr/>
        <a:lstStyle/>
        <a:p>
          <a:r>
            <a:rPr lang="ru-RU" dirty="0"/>
            <a:t>Некретнине, земљиште и нематеријална имовина </a:t>
          </a:r>
          <a:r>
            <a:rPr lang="en-US" dirty="0"/>
            <a:t>116</a:t>
          </a:r>
          <a:r>
            <a:rPr lang="sr-Cyrl-RS" dirty="0"/>
            <a:t>.</a:t>
          </a:r>
          <a:r>
            <a:rPr lang="en-US" dirty="0"/>
            <a:t>456</a:t>
          </a:r>
          <a:r>
            <a:rPr lang="sr-Cyrl-RS" dirty="0"/>
            <a:t>.</a:t>
          </a:r>
          <a:r>
            <a:rPr lang="en-US" dirty="0"/>
            <a:t>328</a:t>
          </a:r>
          <a:r>
            <a:rPr lang="sr-Cyrl-RS" dirty="0"/>
            <a:t> динара</a:t>
          </a:r>
          <a:r>
            <a:rPr lang="ru-RU" dirty="0"/>
            <a:t> </a:t>
          </a:r>
          <a:r>
            <a:rPr lang="ru-RU" baseline="0" dirty="0"/>
            <a:t>
</a:t>
          </a:r>
          <a:endParaRPr lang="sr-Latn-RS" dirty="0"/>
        </a:p>
      </dgm:t>
    </dgm:pt>
    <dgm:pt modelId="{9D13D754-8EFF-4461-87F5-0789000F4CA0}" type="parTrans" cxnId="{2FF1A183-6CB5-43CC-8F11-299D5784FBF3}">
      <dgm:prSet/>
      <dgm:spPr/>
      <dgm:t>
        <a:bodyPr/>
        <a:lstStyle/>
        <a:p>
          <a:endParaRPr lang="sr-Latn-RS"/>
        </a:p>
      </dgm:t>
    </dgm:pt>
    <dgm:pt modelId="{1C13DFA0-7027-4362-B1FB-F4C7A5444917}" type="sibTrans" cxnId="{2FF1A183-6CB5-43CC-8F11-299D5784FBF3}">
      <dgm:prSet/>
      <dgm:spPr/>
      <dgm:t>
        <a:bodyPr/>
        <a:lstStyle/>
        <a:p>
          <a:endParaRPr lang="sr-Latn-RS"/>
        </a:p>
      </dgm:t>
    </dgm:pt>
    <dgm:pt modelId="{AA806438-CFB3-449A-89BD-B8148CAD77AE}">
      <dgm:prSet phldrT="[Text]"/>
      <dgm:spPr/>
      <dgm:t>
        <a:bodyPr/>
        <a:lstStyle/>
        <a:p>
          <a:r>
            <a:rPr lang="ru-RU" baseline="0"/>
            <a:t>Залихе робе за даљу продају  </a:t>
          </a:r>
          <a:r>
            <a:rPr lang="en-US" baseline="0"/>
            <a:t>618</a:t>
          </a:r>
          <a:r>
            <a:rPr lang="sr-Cyrl-RS" baseline="0"/>
            <a:t>.</a:t>
          </a:r>
          <a:r>
            <a:rPr lang="en-US" baseline="0"/>
            <a:t>268</a:t>
          </a:r>
          <a:r>
            <a:rPr lang="sr-Cyrl-RS" baseline="0"/>
            <a:t> </a:t>
          </a:r>
          <a:r>
            <a:rPr lang="ru-RU" baseline="0"/>
            <a:t>динара</a:t>
          </a:r>
          <a:endParaRPr lang="sr-Latn-RS" dirty="0"/>
        </a:p>
      </dgm:t>
    </dgm:pt>
    <dgm:pt modelId="{B8B1540F-85D1-4284-94A3-40EBAF0AED24}" type="parTrans" cxnId="{E1FCC188-F63B-4302-A272-205AE9D52153}">
      <dgm:prSet/>
      <dgm:spPr/>
      <dgm:t>
        <a:bodyPr/>
        <a:lstStyle/>
        <a:p>
          <a:endParaRPr lang="en-US"/>
        </a:p>
      </dgm:t>
    </dgm:pt>
    <dgm:pt modelId="{BE0AE323-6514-4614-85A5-08AAD4C0605F}" type="sibTrans" cxnId="{E1FCC188-F63B-4302-A272-205AE9D52153}">
      <dgm:prSet/>
      <dgm:spPr/>
      <dgm:t>
        <a:bodyPr/>
        <a:lstStyle/>
        <a:p>
          <a:endParaRPr lang="en-US"/>
        </a:p>
      </dgm:t>
    </dgm:pt>
    <dgm:pt modelId="{96E931F0-5EFE-4E17-A815-1832C52507E3}" type="pres">
      <dgm:prSet presAssocID="{4080E6FE-75F8-455F-B00D-388A62CAD878}" presName="composite" presStyleCnt="0">
        <dgm:presLayoutVars>
          <dgm:chMax val="1"/>
          <dgm:dir/>
          <dgm:resizeHandles val="exact"/>
        </dgm:presLayoutVars>
      </dgm:prSet>
      <dgm:spPr/>
    </dgm:pt>
    <dgm:pt modelId="{6A03509E-2D2C-4701-877A-3DD8C8C452B3}" type="pres">
      <dgm:prSet presAssocID="{4080E6FE-75F8-455F-B00D-388A62CAD878}" presName="radial" presStyleCnt="0">
        <dgm:presLayoutVars>
          <dgm:animLvl val="ctr"/>
        </dgm:presLayoutVars>
      </dgm:prSet>
      <dgm:spPr/>
    </dgm:pt>
    <dgm:pt modelId="{23F30694-D224-4AFD-83D0-A9B26CD4AE63}" type="pres">
      <dgm:prSet presAssocID="{3AEAB1B5-D9EF-4981-86BF-BCD6908D01E5}" presName="centerShape" presStyleLbl="vennNode1" presStyleIdx="0" presStyleCnt="10"/>
      <dgm:spPr/>
    </dgm:pt>
    <dgm:pt modelId="{581D9C24-D691-4644-99EB-4A6B1D74C269}" type="pres">
      <dgm:prSet presAssocID="{2885F644-5E9D-46B6-8CAF-6E5B22E43DBC}" presName="node" presStyleLbl="vennNode1" presStyleIdx="1" presStyleCnt="10">
        <dgm:presLayoutVars>
          <dgm:bulletEnabled val="1"/>
        </dgm:presLayoutVars>
      </dgm:prSet>
      <dgm:spPr/>
    </dgm:pt>
    <dgm:pt modelId="{00760FBC-BB29-4E8F-A3FA-0B8C20635B76}" type="pres">
      <dgm:prSet presAssocID="{66BFF05E-3F6D-4EED-9D30-10583093E473}" presName="node" presStyleLbl="vennNode1" presStyleIdx="2" presStyleCnt="10">
        <dgm:presLayoutVars>
          <dgm:bulletEnabled val="1"/>
        </dgm:presLayoutVars>
      </dgm:prSet>
      <dgm:spPr/>
    </dgm:pt>
    <dgm:pt modelId="{6E484F8A-3CF3-4AFF-9FB8-1AE41894B273}" type="pres">
      <dgm:prSet presAssocID="{6ADE78B8-6A90-409A-93EC-2E1018038D39}" presName="node" presStyleLbl="vennNode1" presStyleIdx="3" presStyleCnt="10">
        <dgm:presLayoutVars>
          <dgm:bulletEnabled val="1"/>
        </dgm:presLayoutVars>
      </dgm:prSet>
      <dgm:spPr/>
    </dgm:pt>
    <dgm:pt modelId="{34B43685-141A-4461-AE6A-301BAC908C60}" type="pres">
      <dgm:prSet presAssocID="{6CDE4B7E-694A-4CC6-9380-C110FA4F3107}" presName="node" presStyleLbl="vennNode1" presStyleIdx="4" presStyleCnt="10">
        <dgm:presLayoutVars>
          <dgm:bulletEnabled val="1"/>
        </dgm:presLayoutVars>
      </dgm:prSet>
      <dgm:spPr/>
    </dgm:pt>
    <dgm:pt modelId="{EEF973BF-B90E-4D0F-AC07-BB28F004C6A7}" type="pres">
      <dgm:prSet presAssocID="{A7E4F091-602A-4737-8CA1-3DFC1E61B9AF}" presName="node" presStyleLbl="vennNode1" presStyleIdx="5" presStyleCnt="10">
        <dgm:presLayoutVars>
          <dgm:bulletEnabled val="1"/>
        </dgm:presLayoutVars>
      </dgm:prSet>
      <dgm:spPr/>
    </dgm:pt>
    <dgm:pt modelId="{281404DC-9187-40D0-97FF-0D818AB2F366}" type="pres">
      <dgm:prSet presAssocID="{D74D097A-7206-4D6A-8D6E-A923AB420E95}" presName="node" presStyleLbl="vennNode1" presStyleIdx="6" presStyleCnt="10">
        <dgm:presLayoutVars>
          <dgm:bulletEnabled val="1"/>
        </dgm:presLayoutVars>
      </dgm:prSet>
      <dgm:spPr/>
    </dgm:pt>
    <dgm:pt modelId="{ADDA55F8-68B2-4192-A0FF-92D5AADED3EF}" type="pres">
      <dgm:prSet presAssocID="{25554638-F945-433E-8CB2-C5E67290A396}" presName="node" presStyleLbl="vennNode1" presStyleIdx="7" presStyleCnt="10">
        <dgm:presLayoutVars>
          <dgm:bulletEnabled val="1"/>
        </dgm:presLayoutVars>
      </dgm:prSet>
      <dgm:spPr/>
    </dgm:pt>
    <dgm:pt modelId="{BE8CA90C-51FC-4271-958E-135BA7F577A7}" type="pres">
      <dgm:prSet presAssocID="{AA806438-CFB3-449A-89BD-B8148CAD77AE}" presName="node" presStyleLbl="vennNode1" presStyleIdx="8" presStyleCnt="10">
        <dgm:presLayoutVars>
          <dgm:bulletEnabled val="1"/>
        </dgm:presLayoutVars>
      </dgm:prSet>
      <dgm:spPr/>
    </dgm:pt>
    <dgm:pt modelId="{68D8E666-A4BC-49C9-9193-F48DBF84BB6B}" type="pres">
      <dgm:prSet presAssocID="{65514349-6E86-492D-AE52-BDECF778D345}" presName="node" presStyleLbl="vennNode1" presStyleIdx="9" presStyleCnt="10">
        <dgm:presLayoutVars>
          <dgm:bulletEnabled val="1"/>
        </dgm:presLayoutVars>
      </dgm:prSet>
      <dgm:spPr/>
    </dgm:pt>
  </dgm:ptLst>
  <dgm:cxnLst>
    <dgm:cxn modelId="{49602602-2F55-48B2-A2B2-AF9AB75568E0}" srcId="{3AEAB1B5-D9EF-4981-86BF-BCD6908D01E5}" destId="{25554638-F945-433E-8CB2-C5E67290A396}" srcOrd="6" destOrd="0" parTransId="{03AAF2B2-8D4E-4D7C-8F0D-98B044737E9F}" sibTransId="{CF5804E1-87A2-44DF-AE5F-825E27D96A8B}"/>
    <dgm:cxn modelId="{76783F61-67EF-4F78-BF97-9BF8CB5CED0A}" srcId="{3AEAB1B5-D9EF-4981-86BF-BCD6908D01E5}" destId="{6CDE4B7E-694A-4CC6-9380-C110FA4F3107}" srcOrd="3" destOrd="0" parTransId="{F6B9A79C-4C1D-4A52-B265-8E3F0143E45F}" sibTransId="{89616386-E022-453E-A834-B06CA95E8124}"/>
    <dgm:cxn modelId="{16CBEC61-89ED-4D59-A282-62F769E1908D}" srcId="{3AEAB1B5-D9EF-4981-86BF-BCD6908D01E5}" destId="{2885F644-5E9D-46B6-8CAF-6E5B22E43DBC}" srcOrd="0" destOrd="0" parTransId="{D533F1E8-9F58-46F3-B8A8-163A0327F5DA}" sibTransId="{08FEAE6E-9170-4490-9C95-2D5CA2D0B642}"/>
    <dgm:cxn modelId="{9EE03477-8930-4F7D-AAF4-D9C901C7FA03}" type="presOf" srcId="{3AEAB1B5-D9EF-4981-86BF-BCD6908D01E5}" destId="{23F30694-D224-4AFD-83D0-A9B26CD4AE63}" srcOrd="0" destOrd="0" presId="urn:microsoft.com/office/officeart/2005/8/layout/radial3"/>
    <dgm:cxn modelId="{D16FC27F-26CF-49E6-BB61-9DCD56E3A476}" srcId="{3AEAB1B5-D9EF-4981-86BF-BCD6908D01E5}" destId="{66BFF05E-3F6D-4EED-9D30-10583093E473}" srcOrd="1" destOrd="0" parTransId="{C76D26A3-42A4-45FA-AE9E-872BDE3C951D}" sibTransId="{348C766C-48F1-4B0B-A06E-1091D883FBD8}"/>
    <dgm:cxn modelId="{2FF1A183-6CB5-43CC-8F11-299D5784FBF3}" srcId="{3AEAB1B5-D9EF-4981-86BF-BCD6908D01E5}" destId="{65514349-6E86-492D-AE52-BDECF778D345}" srcOrd="8" destOrd="0" parTransId="{9D13D754-8EFF-4461-87F5-0789000F4CA0}" sibTransId="{1C13DFA0-7027-4362-B1FB-F4C7A5444917}"/>
    <dgm:cxn modelId="{E1FCC188-F63B-4302-A272-205AE9D52153}" srcId="{3AEAB1B5-D9EF-4981-86BF-BCD6908D01E5}" destId="{AA806438-CFB3-449A-89BD-B8148CAD77AE}" srcOrd="7" destOrd="0" parTransId="{B8B1540F-85D1-4284-94A3-40EBAF0AED24}" sibTransId="{BE0AE323-6514-4614-85A5-08AAD4C0605F}"/>
    <dgm:cxn modelId="{EAB41089-F315-4B8D-B7AC-5714AF51E9B3}" srcId="{3AEAB1B5-D9EF-4981-86BF-BCD6908D01E5}" destId="{6ADE78B8-6A90-409A-93EC-2E1018038D39}" srcOrd="2" destOrd="0" parTransId="{AE60744F-14AC-4F64-83C4-5205FA88679D}" sibTransId="{02410A3D-942F-454B-9780-587F226915E4}"/>
    <dgm:cxn modelId="{88FB1B89-2553-4EAA-99DF-5E5B0B404190}" type="presOf" srcId="{6CDE4B7E-694A-4CC6-9380-C110FA4F3107}" destId="{34B43685-141A-4461-AE6A-301BAC908C60}" srcOrd="0" destOrd="0" presId="urn:microsoft.com/office/officeart/2005/8/layout/radial3"/>
    <dgm:cxn modelId="{3003CA8A-6DE4-45F8-9E95-9DBBCD00E8BC}" srcId="{4080E6FE-75F8-455F-B00D-388A62CAD878}" destId="{3AEAB1B5-D9EF-4981-86BF-BCD6908D01E5}" srcOrd="0" destOrd="0" parTransId="{9B790053-042C-4178-B099-0AA1E213BC4B}" sibTransId="{DB173785-DEAA-40A6-91BF-CB61950A6CE4}"/>
    <dgm:cxn modelId="{D527AE9A-7BB9-4E10-A508-F823D8C489D0}" srcId="{3AEAB1B5-D9EF-4981-86BF-BCD6908D01E5}" destId="{D74D097A-7206-4D6A-8D6E-A923AB420E95}" srcOrd="5" destOrd="0" parTransId="{A57142E9-F6A0-4AF0-8C02-A76885714A5D}" sibTransId="{3A8BD741-66ED-49AE-BA0C-5557DF1FE861}"/>
    <dgm:cxn modelId="{BD5519AF-09E4-440A-9BFE-988528E88698}" type="presOf" srcId="{D74D097A-7206-4D6A-8D6E-A923AB420E95}" destId="{281404DC-9187-40D0-97FF-0D818AB2F366}" srcOrd="0" destOrd="0" presId="urn:microsoft.com/office/officeart/2005/8/layout/radial3"/>
    <dgm:cxn modelId="{AF971DB3-EEE9-4A9D-954B-59C68EB6A98A}" type="presOf" srcId="{A7E4F091-602A-4737-8CA1-3DFC1E61B9AF}" destId="{EEF973BF-B90E-4D0F-AC07-BB28F004C6A7}" srcOrd="0" destOrd="0" presId="urn:microsoft.com/office/officeart/2005/8/layout/radial3"/>
    <dgm:cxn modelId="{8191F8B5-047B-4ACB-927F-9C694E16DDCB}" type="presOf" srcId="{65514349-6E86-492D-AE52-BDECF778D345}" destId="{68D8E666-A4BC-49C9-9193-F48DBF84BB6B}" srcOrd="0" destOrd="0" presId="urn:microsoft.com/office/officeart/2005/8/layout/radial3"/>
    <dgm:cxn modelId="{B10F84B9-0FD7-4FCF-9672-1AE8EEBAEB48}" type="presOf" srcId="{25554638-F945-433E-8CB2-C5E67290A396}" destId="{ADDA55F8-68B2-4192-A0FF-92D5AADED3EF}" srcOrd="0" destOrd="0" presId="urn:microsoft.com/office/officeart/2005/8/layout/radial3"/>
    <dgm:cxn modelId="{929135D5-DEFC-46C5-A4EA-12DA9F9CA754}" type="presOf" srcId="{2885F644-5E9D-46B6-8CAF-6E5B22E43DBC}" destId="{581D9C24-D691-4644-99EB-4A6B1D74C269}" srcOrd="0" destOrd="0" presId="urn:microsoft.com/office/officeart/2005/8/layout/radial3"/>
    <dgm:cxn modelId="{E64822DD-F712-429B-B727-3A02EE06E13F}" type="presOf" srcId="{6ADE78B8-6A90-409A-93EC-2E1018038D39}" destId="{6E484F8A-3CF3-4AFF-9FB8-1AE41894B273}" srcOrd="0" destOrd="0" presId="urn:microsoft.com/office/officeart/2005/8/layout/radial3"/>
    <dgm:cxn modelId="{A7DB6ADF-7D33-4806-87D0-F12847C0E271}" type="presOf" srcId="{4080E6FE-75F8-455F-B00D-388A62CAD878}" destId="{96E931F0-5EFE-4E17-A815-1832C52507E3}" srcOrd="0" destOrd="0" presId="urn:microsoft.com/office/officeart/2005/8/layout/radial3"/>
    <dgm:cxn modelId="{AF2685DF-4E71-4D0F-9415-6CB502DCD77E}" srcId="{3AEAB1B5-D9EF-4981-86BF-BCD6908D01E5}" destId="{A7E4F091-602A-4737-8CA1-3DFC1E61B9AF}" srcOrd="4" destOrd="0" parTransId="{54791C53-C18A-486B-AD6A-B58EA3B2E4EC}" sibTransId="{6B2E87BA-09CD-44D4-A2CB-E7F84771F039}"/>
    <dgm:cxn modelId="{01F552EB-002B-4B20-81D2-C9D77C140072}" type="presOf" srcId="{AA806438-CFB3-449A-89BD-B8148CAD77AE}" destId="{BE8CA90C-51FC-4271-958E-135BA7F577A7}" srcOrd="0" destOrd="0" presId="urn:microsoft.com/office/officeart/2005/8/layout/radial3"/>
    <dgm:cxn modelId="{0047E1F0-65B3-4F3B-9730-B9171373FF2C}" type="presOf" srcId="{66BFF05E-3F6D-4EED-9D30-10583093E473}" destId="{00760FBC-BB29-4E8F-A3FA-0B8C20635B76}" srcOrd="0" destOrd="0" presId="urn:microsoft.com/office/officeart/2005/8/layout/radial3"/>
    <dgm:cxn modelId="{AC98B054-7092-4D8B-BD32-09C32F53D2EC}" type="presParOf" srcId="{96E931F0-5EFE-4E17-A815-1832C52507E3}" destId="{6A03509E-2D2C-4701-877A-3DD8C8C452B3}" srcOrd="0" destOrd="0" presId="urn:microsoft.com/office/officeart/2005/8/layout/radial3"/>
    <dgm:cxn modelId="{FF57B3A6-E339-464B-A608-BAA1E3CD2BB6}" type="presParOf" srcId="{6A03509E-2D2C-4701-877A-3DD8C8C452B3}" destId="{23F30694-D224-4AFD-83D0-A9B26CD4AE63}" srcOrd="0" destOrd="0" presId="urn:microsoft.com/office/officeart/2005/8/layout/radial3"/>
    <dgm:cxn modelId="{D58B5F47-DFB5-4FE4-A060-4178DC541561}" type="presParOf" srcId="{6A03509E-2D2C-4701-877A-3DD8C8C452B3}" destId="{581D9C24-D691-4644-99EB-4A6B1D74C269}" srcOrd="1" destOrd="0" presId="urn:microsoft.com/office/officeart/2005/8/layout/radial3"/>
    <dgm:cxn modelId="{56D9B212-8BC2-4948-86A6-CF8579B820C7}" type="presParOf" srcId="{6A03509E-2D2C-4701-877A-3DD8C8C452B3}" destId="{00760FBC-BB29-4E8F-A3FA-0B8C20635B76}" srcOrd="2" destOrd="0" presId="urn:microsoft.com/office/officeart/2005/8/layout/radial3"/>
    <dgm:cxn modelId="{D0C7A3AB-50F7-48AF-99CE-641AD33B2D0D}" type="presParOf" srcId="{6A03509E-2D2C-4701-877A-3DD8C8C452B3}" destId="{6E484F8A-3CF3-4AFF-9FB8-1AE41894B273}" srcOrd="3" destOrd="0" presId="urn:microsoft.com/office/officeart/2005/8/layout/radial3"/>
    <dgm:cxn modelId="{BE06B7FE-A648-498D-81D2-75F3B296AB16}" type="presParOf" srcId="{6A03509E-2D2C-4701-877A-3DD8C8C452B3}" destId="{34B43685-141A-4461-AE6A-301BAC908C60}" srcOrd="4" destOrd="0" presId="urn:microsoft.com/office/officeart/2005/8/layout/radial3"/>
    <dgm:cxn modelId="{32F88B08-7BD0-4127-9E14-7398407FFCE9}" type="presParOf" srcId="{6A03509E-2D2C-4701-877A-3DD8C8C452B3}" destId="{EEF973BF-B90E-4D0F-AC07-BB28F004C6A7}" srcOrd="5" destOrd="0" presId="urn:microsoft.com/office/officeart/2005/8/layout/radial3"/>
    <dgm:cxn modelId="{5AD81E39-7627-4175-B642-6A9D4809AD7F}" type="presParOf" srcId="{6A03509E-2D2C-4701-877A-3DD8C8C452B3}" destId="{281404DC-9187-40D0-97FF-0D818AB2F366}" srcOrd="6" destOrd="0" presId="urn:microsoft.com/office/officeart/2005/8/layout/radial3"/>
    <dgm:cxn modelId="{4162099C-ED6A-4DC2-90CD-57057E83C620}" type="presParOf" srcId="{6A03509E-2D2C-4701-877A-3DD8C8C452B3}" destId="{ADDA55F8-68B2-4192-A0FF-92D5AADED3EF}" srcOrd="7" destOrd="0" presId="urn:microsoft.com/office/officeart/2005/8/layout/radial3"/>
    <dgm:cxn modelId="{973712BE-A50B-4EB9-A18A-86FEBDDA621D}" type="presParOf" srcId="{6A03509E-2D2C-4701-877A-3DD8C8C452B3}" destId="{BE8CA90C-51FC-4271-958E-135BA7F577A7}" srcOrd="8" destOrd="0" presId="urn:microsoft.com/office/officeart/2005/8/layout/radial3"/>
    <dgm:cxn modelId="{B05B0BCB-BCC2-45B0-8800-5DB2D7671FBB}" type="presParOf" srcId="{6A03509E-2D2C-4701-877A-3DD8C8C452B3}" destId="{68D8E666-A4BC-49C9-9193-F48DBF84BB6B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C5DE72-8CF2-40AB-8B49-8819A50992B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545D899E-2DE4-459A-BF7D-C99EDBE05EFD}">
      <dgm:prSet phldrT="[Text]"/>
      <dgm:spPr/>
      <dgm:t>
        <a:bodyPr/>
        <a:lstStyle/>
        <a:p>
          <a:r>
            <a:rPr lang="sr-Cyrl-RS" dirty="0"/>
            <a:t>Скупштина општине  6.544.907 динара</a:t>
          </a:r>
          <a:endParaRPr lang="sr-Latn-RS" dirty="0"/>
        </a:p>
      </dgm:t>
    </dgm:pt>
    <dgm:pt modelId="{64C76799-0A05-44C3-83D6-7BAAE8239C54}" type="parTrans" cxnId="{137D5147-93E2-4685-BB9C-054AADE99E8C}">
      <dgm:prSet/>
      <dgm:spPr/>
      <dgm:t>
        <a:bodyPr/>
        <a:lstStyle/>
        <a:p>
          <a:endParaRPr lang="sr-Latn-RS"/>
        </a:p>
      </dgm:t>
    </dgm:pt>
    <dgm:pt modelId="{5C3EB513-05CD-4A95-9BE1-B27258B08473}" type="sibTrans" cxnId="{137D5147-93E2-4685-BB9C-054AADE99E8C}">
      <dgm:prSet/>
      <dgm:spPr/>
      <dgm:t>
        <a:bodyPr/>
        <a:lstStyle/>
        <a:p>
          <a:endParaRPr lang="sr-Latn-RS"/>
        </a:p>
      </dgm:t>
    </dgm:pt>
    <dgm:pt modelId="{71B63F15-AE19-43F2-893A-6E58085B5D83}">
      <dgm:prSet phldrT="[Text]"/>
      <dgm:spPr/>
      <dgm:t>
        <a:bodyPr/>
        <a:lstStyle/>
        <a:p>
          <a:r>
            <a:rPr lang="sr-Cyrl-RS" dirty="0"/>
            <a:t>Председник општине 9.155.921 динара</a:t>
          </a:r>
          <a:endParaRPr lang="sr-Latn-RS" dirty="0"/>
        </a:p>
      </dgm:t>
    </dgm:pt>
    <dgm:pt modelId="{4131A312-5CE8-4F59-A1E8-4A83D7979C22}" type="parTrans" cxnId="{862629CD-6114-4145-9C89-B96C2CAC7436}">
      <dgm:prSet/>
      <dgm:spPr/>
      <dgm:t>
        <a:bodyPr/>
        <a:lstStyle/>
        <a:p>
          <a:endParaRPr lang="sr-Latn-RS"/>
        </a:p>
      </dgm:t>
    </dgm:pt>
    <dgm:pt modelId="{EA63E1AE-A791-46D9-8D0D-27AC6CDD92F8}" type="sibTrans" cxnId="{862629CD-6114-4145-9C89-B96C2CAC7436}">
      <dgm:prSet/>
      <dgm:spPr/>
      <dgm:t>
        <a:bodyPr/>
        <a:lstStyle/>
        <a:p>
          <a:endParaRPr lang="sr-Latn-RS"/>
        </a:p>
      </dgm:t>
    </dgm:pt>
    <dgm:pt modelId="{5FEA3695-4CF2-48C9-AD8A-298CB9951B18}">
      <dgm:prSet phldrT="[Text]"/>
      <dgm:spPr/>
      <dgm:t>
        <a:bodyPr/>
        <a:lstStyle/>
        <a:p>
          <a:r>
            <a:rPr lang="sr-Cyrl-RS" dirty="0"/>
            <a:t>Општинско веће 1.249.674 динара</a:t>
          </a:r>
          <a:endParaRPr lang="sr-Latn-RS" dirty="0"/>
        </a:p>
      </dgm:t>
    </dgm:pt>
    <dgm:pt modelId="{2091B540-8325-4A62-A1A9-8889C33768C7}" type="parTrans" cxnId="{B407950F-5453-48D9-9A52-1F2A148A88B3}">
      <dgm:prSet/>
      <dgm:spPr/>
      <dgm:t>
        <a:bodyPr/>
        <a:lstStyle/>
        <a:p>
          <a:endParaRPr lang="sr-Latn-RS"/>
        </a:p>
      </dgm:t>
    </dgm:pt>
    <dgm:pt modelId="{AC70088E-DBB4-44BC-98DA-B383B196B3DD}" type="sibTrans" cxnId="{B407950F-5453-48D9-9A52-1F2A148A88B3}">
      <dgm:prSet/>
      <dgm:spPr/>
      <dgm:t>
        <a:bodyPr/>
        <a:lstStyle/>
        <a:p>
          <a:endParaRPr lang="sr-Latn-RS"/>
        </a:p>
      </dgm:t>
    </dgm:pt>
    <dgm:pt modelId="{E5EB6CDD-6B9D-4576-A724-DF88CA2A47CF}">
      <dgm:prSet phldrT="[Text]"/>
      <dgm:spPr/>
      <dgm:t>
        <a:bodyPr/>
        <a:lstStyle/>
        <a:p>
          <a:r>
            <a:rPr lang="sr-Cyrl-RS" dirty="0"/>
            <a:t>Општинска управа 852.024.222 динара </a:t>
          </a:r>
          <a:endParaRPr lang="sr-Latn-RS" dirty="0"/>
        </a:p>
      </dgm:t>
    </dgm:pt>
    <dgm:pt modelId="{9DBACF1E-70D9-4902-B564-A2771737BA1B}" type="parTrans" cxnId="{CB79536F-39FF-4D33-BEC6-B012BA729DA7}">
      <dgm:prSet/>
      <dgm:spPr/>
      <dgm:t>
        <a:bodyPr/>
        <a:lstStyle/>
        <a:p>
          <a:endParaRPr lang="sr-Latn-RS"/>
        </a:p>
      </dgm:t>
    </dgm:pt>
    <dgm:pt modelId="{AF9033F7-6585-40B5-9EFB-EB7E9529F03A}" type="sibTrans" cxnId="{CB79536F-39FF-4D33-BEC6-B012BA729DA7}">
      <dgm:prSet/>
      <dgm:spPr/>
      <dgm:t>
        <a:bodyPr/>
        <a:lstStyle/>
        <a:p>
          <a:endParaRPr lang="sr-Latn-RS"/>
        </a:p>
      </dgm:t>
    </dgm:pt>
    <dgm:pt modelId="{A13F68E7-B48C-4E54-A881-0AEE1E71F24F}">
      <dgm:prSet phldrT="[Text]"/>
      <dgm:spPr/>
      <dgm:t>
        <a:bodyPr/>
        <a:lstStyle/>
        <a:p>
          <a:r>
            <a:rPr lang="sr-Cyrl-RS" dirty="0"/>
            <a:t>Правобранилаштво општине 2.035.688  динара </a:t>
          </a:r>
          <a:endParaRPr lang="sr-Latn-RS" dirty="0"/>
        </a:p>
      </dgm:t>
    </dgm:pt>
    <dgm:pt modelId="{3642BB7A-4FEE-4DBA-8D9E-614CF1B325E6}" type="parTrans" cxnId="{B4D577E5-3D80-4C9B-B94D-86059E2A8AF7}">
      <dgm:prSet/>
      <dgm:spPr/>
      <dgm:t>
        <a:bodyPr/>
        <a:lstStyle/>
        <a:p>
          <a:endParaRPr lang="sr-Latn-RS"/>
        </a:p>
      </dgm:t>
    </dgm:pt>
    <dgm:pt modelId="{6165C657-E9FE-4126-AEB5-0E0758BA4C3B}" type="sibTrans" cxnId="{B4D577E5-3D80-4C9B-B94D-86059E2A8AF7}">
      <dgm:prSet/>
      <dgm:spPr/>
      <dgm:t>
        <a:bodyPr/>
        <a:lstStyle/>
        <a:p>
          <a:endParaRPr lang="sr-Latn-RS"/>
        </a:p>
      </dgm:t>
    </dgm:pt>
    <dgm:pt modelId="{443DC345-68A1-4FC9-BEE8-5241307C7B9E}" type="pres">
      <dgm:prSet presAssocID="{82C5DE72-8CF2-40AB-8B49-8819A50992BB}" presName="linear" presStyleCnt="0">
        <dgm:presLayoutVars>
          <dgm:animLvl val="lvl"/>
          <dgm:resizeHandles val="exact"/>
        </dgm:presLayoutVars>
      </dgm:prSet>
      <dgm:spPr/>
    </dgm:pt>
    <dgm:pt modelId="{70E14685-D10B-4B29-91AB-C6FC175B31EC}" type="pres">
      <dgm:prSet presAssocID="{545D899E-2DE4-459A-BF7D-C99EDBE05EFD}" presName="parentText" presStyleLbl="node1" presStyleIdx="0" presStyleCnt="5" custLinFactNeighborY="-69792">
        <dgm:presLayoutVars>
          <dgm:chMax val="0"/>
          <dgm:bulletEnabled val="1"/>
        </dgm:presLayoutVars>
      </dgm:prSet>
      <dgm:spPr/>
    </dgm:pt>
    <dgm:pt modelId="{E6C41E69-B282-4DF0-A590-7D43844113EB}" type="pres">
      <dgm:prSet presAssocID="{5C3EB513-05CD-4A95-9BE1-B27258B08473}" presName="spacer" presStyleCnt="0"/>
      <dgm:spPr/>
    </dgm:pt>
    <dgm:pt modelId="{028A2227-DCFD-4275-A343-45E37F2FABF9}" type="pres">
      <dgm:prSet presAssocID="{71B63F15-AE19-43F2-893A-6E58085B5D83}" presName="parentText" presStyleLbl="node1" presStyleIdx="1" presStyleCnt="5" custLinFactNeighborX="1852" custLinFactNeighborY="-10992">
        <dgm:presLayoutVars>
          <dgm:chMax val="0"/>
          <dgm:bulletEnabled val="1"/>
        </dgm:presLayoutVars>
      </dgm:prSet>
      <dgm:spPr/>
    </dgm:pt>
    <dgm:pt modelId="{C587E682-B2EF-47E9-912C-7C3E3152A44F}" type="pres">
      <dgm:prSet presAssocID="{EA63E1AE-A791-46D9-8D0D-27AC6CDD92F8}" presName="spacer" presStyleCnt="0"/>
      <dgm:spPr/>
    </dgm:pt>
    <dgm:pt modelId="{35B138CB-8D65-4F13-9754-45444C5F6BEB}" type="pres">
      <dgm:prSet presAssocID="{5FEA3695-4CF2-48C9-AD8A-298CB9951B1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57B6993-EC4D-46B0-8755-3E37CE06C162}" type="pres">
      <dgm:prSet presAssocID="{AC70088E-DBB4-44BC-98DA-B383B196B3DD}" presName="spacer" presStyleCnt="0"/>
      <dgm:spPr/>
    </dgm:pt>
    <dgm:pt modelId="{603A0AF7-542B-4464-B3D0-BA61688E8443}" type="pres">
      <dgm:prSet presAssocID="{A13F68E7-B48C-4E54-A881-0AEE1E71F24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74B9292-856C-42BB-8D8F-599B141BF9D4}" type="pres">
      <dgm:prSet presAssocID="{6165C657-E9FE-4126-AEB5-0E0758BA4C3B}" presName="spacer" presStyleCnt="0"/>
      <dgm:spPr/>
    </dgm:pt>
    <dgm:pt modelId="{994AF27C-55BC-4A26-A2AF-BCD6F3690596}" type="pres">
      <dgm:prSet presAssocID="{E5EB6CDD-6B9D-4576-A724-DF88CA2A47C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407950F-5453-48D9-9A52-1F2A148A88B3}" srcId="{82C5DE72-8CF2-40AB-8B49-8819A50992BB}" destId="{5FEA3695-4CF2-48C9-AD8A-298CB9951B18}" srcOrd="2" destOrd="0" parTransId="{2091B540-8325-4A62-A1A9-8889C33768C7}" sibTransId="{AC70088E-DBB4-44BC-98DA-B383B196B3DD}"/>
    <dgm:cxn modelId="{00C15F16-5ED6-4150-9EAD-0FF35F23C725}" type="presOf" srcId="{E5EB6CDD-6B9D-4576-A724-DF88CA2A47CF}" destId="{994AF27C-55BC-4A26-A2AF-BCD6F3690596}" srcOrd="0" destOrd="0" presId="urn:microsoft.com/office/officeart/2005/8/layout/vList2"/>
    <dgm:cxn modelId="{544D5839-38A4-43F4-BCB8-286585773D2C}" type="presOf" srcId="{5FEA3695-4CF2-48C9-AD8A-298CB9951B18}" destId="{35B138CB-8D65-4F13-9754-45444C5F6BEB}" srcOrd="0" destOrd="0" presId="urn:microsoft.com/office/officeart/2005/8/layout/vList2"/>
    <dgm:cxn modelId="{137D5147-93E2-4685-BB9C-054AADE99E8C}" srcId="{82C5DE72-8CF2-40AB-8B49-8819A50992BB}" destId="{545D899E-2DE4-459A-BF7D-C99EDBE05EFD}" srcOrd="0" destOrd="0" parTransId="{64C76799-0A05-44C3-83D6-7BAAE8239C54}" sibTransId="{5C3EB513-05CD-4A95-9BE1-B27258B08473}"/>
    <dgm:cxn modelId="{CB79536F-39FF-4D33-BEC6-B012BA729DA7}" srcId="{82C5DE72-8CF2-40AB-8B49-8819A50992BB}" destId="{E5EB6CDD-6B9D-4576-A724-DF88CA2A47CF}" srcOrd="4" destOrd="0" parTransId="{9DBACF1E-70D9-4902-B564-A2771737BA1B}" sibTransId="{AF9033F7-6585-40B5-9EFB-EB7E9529F03A}"/>
    <dgm:cxn modelId="{9963048D-DDC4-414E-85FF-01F89F5FC1CB}" type="presOf" srcId="{A13F68E7-B48C-4E54-A881-0AEE1E71F24F}" destId="{603A0AF7-542B-4464-B3D0-BA61688E8443}" srcOrd="0" destOrd="0" presId="urn:microsoft.com/office/officeart/2005/8/layout/vList2"/>
    <dgm:cxn modelId="{83BACCA1-C81A-42AB-A915-803672C272A3}" type="presOf" srcId="{545D899E-2DE4-459A-BF7D-C99EDBE05EFD}" destId="{70E14685-D10B-4B29-91AB-C6FC175B31EC}" srcOrd="0" destOrd="0" presId="urn:microsoft.com/office/officeart/2005/8/layout/vList2"/>
    <dgm:cxn modelId="{3E75BCA6-F104-4208-8BE4-DE2A5F868591}" type="presOf" srcId="{82C5DE72-8CF2-40AB-8B49-8819A50992BB}" destId="{443DC345-68A1-4FC9-BEE8-5241307C7B9E}" srcOrd="0" destOrd="0" presId="urn:microsoft.com/office/officeart/2005/8/layout/vList2"/>
    <dgm:cxn modelId="{862629CD-6114-4145-9C89-B96C2CAC7436}" srcId="{82C5DE72-8CF2-40AB-8B49-8819A50992BB}" destId="{71B63F15-AE19-43F2-893A-6E58085B5D83}" srcOrd="1" destOrd="0" parTransId="{4131A312-5CE8-4F59-A1E8-4A83D7979C22}" sibTransId="{EA63E1AE-A791-46D9-8D0D-27AC6CDD92F8}"/>
    <dgm:cxn modelId="{B4D577E5-3D80-4C9B-B94D-86059E2A8AF7}" srcId="{82C5DE72-8CF2-40AB-8B49-8819A50992BB}" destId="{A13F68E7-B48C-4E54-A881-0AEE1E71F24F}" srcOrd="3" destOrd="0" parTransId="{3642BB7A-4FEE-4DBA-8D9E-614CF1B325E6}" sibTransId="{6165C657-E9FE-4126-AEB5-0E0758BA4C3B}"/>
    <dgm:cxn modelId="{0F1AF6F9-376E-4412-B16E-53A45A8FD743}" type="presOf" srcId="{71B63F15-AE19-43F2-893A-6E58085B5D83}" destId="{028A2227-DCFD-4275-A343-45E37F2FABF9}" srcOrd="0" destOrd="0" presId="urn:microsoft.com/office/officeart/2005/8/layout/vList2"/>
    <dgm:cxn modelId="{CA8B8247-005C-442A-B0D0-AE7EDB5EF46E}" type="presParOf" srcId="{443DC345-68A1-4FC9-BEE8-5241307C7B9E}" destId="{70E14685-D10B-4B29-91AB-C6FC175B31EC}" srcOrd="0" destOrd="0" presId="urn:microsoft.com/office/officeart/2005/8/layout/vList2"/>
    <dgm:cxn modelId="{E82BECED-7700-45F2-B9BE-97382DFEE863}" type="presParOf" srcId="{443DC345-68A1-4FC9-BEE8-5241307C7B9E}" destId="{E6C41E69-B282-4DF0-A590-7D43844113EB}" srcOrd="1" destOrd="0" presId="urn:microsoft.com/office/officeart/2005/8/layout/vList2"/>
    <dgm:cxn modelId="{5AC4F907-198B-45D9-9A3B-16631FE44571}" type="presParOf" srcId="{443DC345-68A1-4FC9-BEE8-5241307C7B9E}" destId="{028A2227-DCFD-4275-A343-45E37F2FABF9}" srcOrd="2" destOrd="0" presId="urn:microsoft.com/office/officeart/2005/8/layout/vList2"/>
    <dgm:cxn modelId="{0B41D2CE-D081-418E-9E51-F25DF76B7C7F}" type="presParOf" srcId="{443DC345-68A1-4FC9-BEE8-5241307C7B9E}" destId="{C587E682-B2EF-47E9-912C-7C3E3152A44F}" srcOrd="3" destOrd="0" presId="urn:microsoft.com/office/officeart/2005/8/layout/vList2"/>
    <dgm:cxn modelId="{7DAC0CBE-68AA-41FB-BC1C-028C5D792DAE}" type="presParOf" srcId="{443DC345-68A1-4FC9-BEE8-5241307C7B9E}" destId="{35B138CB-8D65-4F13-9754-45444C5F6BEB}" srcOrd="4" destOrd="0" presId="urn:microsoft.com/office/officeart/2005/8/layout/vList2"/>
    <dgm:cxn modelId="{A962AA93-06CF-46F2-AFE5-0BE664FB621B}" type="presParOf" srcId="{443DC345-68A1-4FC9-BEE8-5241307C7B9E}" destId="{057B6993-EC4D-46B0-8755-3E37CE06C162}" srcOrd="5" destOrd="0" presId="urn:microsoft.com/office/officeart/2005/8/layout/vList2"/>
    <dgm:cxn modelId="{CBCE2F9F-CAC2-4335-99B4-CCD8B6B29DC1}" type="presParOf" srcId="{443DC345-68A1-4FC9-BEE8-5241307C7B9E}" destId="{603A0AF7-542B-4464-B3D0-BA61688E8443}" srcOrd="6" destOrd="0" presId="urn:microsoft.com/office/officeart/2005/8/layout/vList2"/>
    <dgm:cxn modelId="{D9F3528E-AA02-4AD5-9FC9-AAE627C8BC88}" type="presParOf" srcId="{443DC345-68A1-4FC9-BEE8-5241307C7B9E}" destId="{874B9292-856C-42BB-8D8F-599B141BF9D4}" srcOrd="7" destOrd="0" presId="urn:microsoft.com/office/officeart/2005/8/layout/vList2"/>
    <dgm:cxn modelId="{AD6E8AC7-0BF4-41CD-9AE3-8A00DD8F8D30}" type="presParOf" srcId="{443DC345-68A1-4FC9-BEE8-5241307C7B9E}" destId="{994AF27C-55BC-4A26-A2AF-BCD6F369059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342715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342715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48665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48665"/>
          <a:ext cx="5779306" cy="504900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заузврат.</a:t>
          </a:r>
          <a:endParaRPr lang="en-US" sz="1400" kern="1200" dirty="0"/>
        </a:p>
      </dsp:txBody>
      <dsp:txXfrm>
        <a:off x="2723827" y="248665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212115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212115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811165"/>
          <a:ext cx="424949" cy="13365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811165"/>
          <a:ext cx="5779306" cy="1336500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endParaRPr lang="en-US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сврхе).</a:t>
          </a:r>
          <a:endParaRPr lang="en-US" sz="1400" kern="1200" dirty="0"/>
        </a:p>
      </dsp:txBody>
      <dsp:txXfrm>
        <a:off x="2723827" y="811165"/>
        <a:ext cx="5779306" cy="1336500"/>
      </dsp:txXfrm>
    </dsp:sp>
    <dsp:sp modelId="{CCB8139E-CA19-491D-9FCD-6BF28923C725}">
      <dsp:nvSpPr>
        <dsp:cNvPr id="0" name=""/>
        <dsp:cNvSpPr/>
      </dsp:nvSpPr>
      <dsp:spPr>
        <a:xfrm>
          <a:off x="4153" y="2393365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93365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205265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205265"/>
          <a:ext cx="5779306" cy="69300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коришћења уговорних или законских одредби (казне и пенали).</a:t>
          </a:r>
          <a:endParaRPr lang="en-US" sz="1400" kern="1200" dirty="0"/>
        </a:p>
      </dsp:txBody>
      <dsp:txXfrm>
        <a:off x="2723827" y="2205265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955865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955865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955865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55865"/>
          <a:ext cx="5779306" cy="75240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</a:t>
          </a:r>
          <a:r>
            <a:rPr lang="sr-Cyrl-RS" sz="1400" kern="1200" dirty="0">
              <a:solidFill>
                <a:srgbClr val="4472C4">
                  <a:lumMod val="40000"/>
                  <a:lumOff val="60000"/>
                </a:srgbClr>
              </a:solidFill>
              <a:latin typeface="Calibri" panose="020F0502020204030204"/>
              <a:ea typeface="+mn-ea"/>
              <a:cs typeface="+mn-cs"/>
            </a:rPr>
            <a:t>власништву општине.</a:t>
          </a:r>
          <a:endParaRPr lang="en-US" sz="1400" kern="1200" dirty="0">
            <a:solidFill>
              <a:srgbClr val="4472C4">
                <a:lumMod val="40000"/>
                <a:lumOff val="60000"/>
              </a:srgbClr>
            </a:solidFill>
            <a:latin typeface="Calibri" panose="020F0502020204030204"/>
            <a:ea typeface="+mn-ea"/>
            <a:cs typeface="+mn-cs"/>
          </a:endParaRPr>
        </a:p>
      </dsp:txBody>
      <dsp:txXfrm>
        <a:off x="2723827" y="2955865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65865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65865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765865"/>
          <a:ext cx="424949" cy="990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765865"/>
          <a:ext cx="5779306" cy="9900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</a:t>
          </a:r>
          <a:r>
            <a:rPr lang="sr-Cyrl-RS" sz="1400" b="0" i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земљи у корист општине. Примања од продаје финансијске имовине  представљају приливе по основу продаје домаћих акција и осталог капитала у корист општине.</a:t>
          </a:r>
          <a:endParaRPr lang="en-US" sz="1400" b="0" i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2723827" y="3765865"/>
        <a:ext cx="5779306" cy="990000"/>
      </dsp:txXfrm>
    </dsp:sp>
    <dsp:sp modelId="{939B76D1-BB33-4E50-9ECD-839FB5787B95}">
      <dsp:nvSpPr>
        <dsp:cNvPr id="0" name=""/>
        <dsp:cNvSpPr/>
      </dsp:nvSpPr>
      <dsp:spPr>
        <a:xfrm>
          <a:off x="4153" y="4813465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13465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13465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13465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13465"/>
        <a:ext cx="5779306" cy="534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40F709-AB07-42B9-B8EB-1B2E8746EE72}">
      <dsp:nvSpPr>
        <dsp:cNvPr id="0" name=""/>
        <dsp:cNvSpPr/>
      </dsp:nvSpPr>
      <dsp:spPr>
        <a:xfrm>
          <a:off x="2877456" y="1225068"/>
          <a:ext cx="2839811" cy="283981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200" kern="1200" dirty="0"/>
            <a:t>Укупно остварени текући приходи и примања </a:t>
          </a:r>
          <a:r>
            <a:rPr lang="en-US" sz="2200" kern="1200" dirty="0"/>
            <a:t>1.186.012</a:t>
          </a:r>
          <a:r>
            <a:rPr lang="sr-Cyrl-RS" sz="2200" kern="1200" dirty="0"/>
            <a:t>.718 динара</a:t>
          </a:r>
          <a:endParaRPr lang="sr-Latn-RS" sz="2200" kern="1200" dirty="0"/>
        </a:p>
      </dsp:txBody>
      <dsp:txXfrm>
        <a:off x="3293337" y="1640949"/>
        <a:ext cx="2008049" cy="2008049"/>
      </dsp:txXfrm>
    </dsp:sp>
    <dsp:sp modelId="{5E756D5E-9AFF-4693-AE03-CDC062CA5968}">
      <dsp:nvSpPr>
        <dsp:cNvPr id="0" name=""/>
        <dsp:cNvSpPr/>
      </dsp:nvSpPr>
      <dsp:spPr>
        <a:xfrm>
          <a:off x="3587409" y="87614"/>
          <a:ext cx="1419905" cy="14199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Текући трансфери  </a:t>
          </a:r>
          <a:r>
            <a:rPr lang="en-US" sz="1000" kern="1200" dirty="0"/>
            <a:t>608</a:t>
          </a:r>
          <a:r>
            <a:rPr lang="sr-Cyrl-RS" sz="1000" kern="1200" dirty="0"/>
            <a:t>.</a:t>
          </a:r>
          <a:r>
            <a:rPr lang="en-US" sz="1000" kern="1200" dirty="0"/>
            <a:t>805</a:t>
          </a:r>
          <a:r>
            <a:rPr lang="sr-Cyrl-RS" sz="1000" kern="1200" dirty="0"/>
            <a:t>.</a:t>
          </a:r>
          <a:r>
            <a:rPr lang="en-US" sz="1000" kern="1200" dirty="0"/>
            <a:t>008</a:t>
          </a:r>
          <a:r>
            <a:rPr lang="sr-Cyrl-RS" sz="1000" kern="1200" dirty="0"/>
            <a:t> динара</a:t>
          </a:r>
          <a:endParaRPr lang="sr-Latn-RS" sz="1000" kern="1200" dirty="0"/>
        </a:p>
      </dsp:txBody>
      <dsp:txXfrm>
        <a:off x="3795349" y="295554"/>
        <a:ext cx="1004025" cy="1004025"/>
      </dsp:txXfrm>
    </dsp:sp>
    <dsp:sp modelId="{6E2D8596-3A8B-4B87-841E-D772DEAFF40C}">
      <dsp:nvSpPr>
        <dsp:cNvPr id="0" name=""/>
        <dsp:cNvSpPr/>
      </dsp:nvSpPr>
      <dsp:spPr>
        <a:xfrm>
          <a:off x="5344397" y="1364141"/>
          <a:ext cx="1419905" cy="14199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Порески приходи, таксе и накнаде </a:t>
          </a:r>
          <a:r>
            <a:rPr lang="en-US" sz="1000" kern="1200" dirty="0"/>
            <a:t>526</a:t>
          </a:r>
          <a:r>
            <a:rPr lang="sr-Cyrl-RS" sz="1000" kern="1200" dirty="0"/>
            <a:t>.</a:t>
          </a:r>
          <a:r>
            <a:rPr lang="en-US" sz="1000" kern="1200" dirty="0"/>
            <a:t>729</a:t>
          </a:r>
          <a:r>
            <a:rPr lang="sr-Cyrl-RS" sz="1000" kern="1200" dirty="0"/>
            <a:t>.</a:t>
          </a:r>
          <a:r>
            <a:rPr lang="en-US" sz="1000" kern="1200" dirty="0"/>
            <a:t>642</a:t>
          </a:r>
          <a:endParaRPr lang="sr-Latn-RS" sz="1000" kern="1200" dirty="0"/>
        </a:p>
      </dsp:txBody>
      <dsp:txXfrm>
        <a:off x="5552337" y="1572081"/>
        <a:ext cx="1004025" cy="1004025"/>
      </dsp:txXfrm>
    </dsp:sp>
    <dsp:sp modelId="{4EA1A295-1EDC-4064-B557-66F8000DB0EC}">
      <dsp:nvSpPr>
        <dsp:cNvPr id="0" name=""/>
        <dsp:cNvSpPr/>
      </dsp:nvSpPr>
      <dsp:spPr>
        <a:xfrm>
          <a:off x="4673287" y="3429604"/>
          <a:ext cx="1419905" cy="14199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Укупна примања од продаје </a:t>
          </a:r>
          <a:r>
            <a:rPr lang="sr-Cyrl-RS" sz="1000" kern="1200" dirty="0" err="1"/>
            <a:t>нефинансијске</a:t>
          </a:r>
          <a:r>
            <a:rPr lang="sr-Cyrl-RS" sz="1000" kern="1200" dirty="0"/>
            <a:t> имовине </a:t>
          </a:r>
          <a:r>
            <a:rPr lang="en-US" sz="1000" kern="1200" dirty="0"/>
            <a:t>100</a:t>
          </a:r>
          <a:r>
            <a:rPr lang="sr-Cyrl-RS" sz="1000" kern="1200" dirty="0"/>
            <a:t>.</a:t>
          </a:r>
          <a:r>
            <a:rPr lang="en-US" sz="1000" kern="1200" dirty="0"/>
            <a:t>430</a:t>
          </a:r>
          <a:r>
            <a:rPr lang="sr-Cyrl-RS" sz="1000" kern="1200" dirty="0"/>
            <a:t>.00</a:t>
          </a:r>
          <a:r>
            <a:rPr lang="en-U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sr-Latn-RS" sz="1000" kern="1200" dirty="0"/>
        </a:p>
      </dsp:txBody>
      <dsp:txXfrm>
        <a:off x="4881227" y="3637544"/>
        <a:ext cx="1004025" cy="1004025"/>
      </dsp:txXfrm>
    </dsp:sp>
    <dsp:sp modelId="{72C4D00C-1C69-44FA-9C46-C6CF5EF3CC13}">
      <dsp:nvSpPr>
        <dsp:cNvPr id="0" name=""/>
        <dsp:cNvSpPr/>
      </dsp:nvSpPr>
      <dsp:spPr>
        <a:xfrm>
          <a:off x="2501531" y="3429604"/>
          <a:ext cx="1419905" cy="14199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Меморандумске ставке </a:t>
          </a:r>
          <a:r>
            <a:rPr lang="en-US" sz="1000" kern="1200" dirty="0"/>
            <a:t>3</a:t>
          </a:r>
          <a:r>
            <a:rPr lang="sr-Cyrl-RS" sz="1000" kern="1200" dirty="0"/>
            <a:t>.</a:t>
          </a:r>
          <a:r>
            <a:rPr lang="en-US" sz="1000" kern="1200" dirty="0"/>
            <a:t>168</a:t>
          </a:r>
          <a:r>
            <a:rPr lang="sr-Cyrl-RS" sz="1000" kern="1200" dirty="0"/>
            <a:t>.</a:t>
          </a:r>
          <a:r>
            <a:rPr lang="en-US" sz="1000" kern="1200" dirty="0"/>
            <a:t>507</a:t>
          </a:r>
          <a:r>
            <a:rPr lang="sr-Cyrl-RS" sz="1000" kern="1200" dirty="0"/>
            <a:t> динара</a:t>
          </a:r>
          <a:endParaRPr lang="sr-Latn-RS" sz="1000" kern="1200" dirty="0"/>
        </a:p>
      </dsp:txBody>
      <dsp:txXfrm>
        <a:off x="2709471" y="3637544"/>
        <a:ext cx="1004025" cy="1004025"/>
      </dsp:txXfrm>
    </dsp:sp>
    <dsp:sp modelId="{508D2E6D-60DC-4D14-8D5F-90E96C80BBC3}">
      <dsp:nvSpPr>
        <dsp:cNvPr id="0" name=""/>
        <dsp:cNvSpPr/>
      </dsp:nvSpPr>
      <dsp:spPr>
        <a:xfrm>
          <a:off x="1830421" y="1364141"/>
          <a:ext cx="1419905" cy="141990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Други приходи </a:t>
          </a:r>
          <a:r>
            <a:rPr lang="en-US" sz="1000" kern="1200" dirty="0"/>
            <a:t>47</a:t>
          </a:r>
          <a:r>
            <a:rPr lang="sr-Cyrl-RS" sz="1000" kern="1200" dirty="0"/>
            <a:t>.</a:t>
          </a:r>
          <a:r>
            <a:rPr lang="en-US" sz="1000" kern="1200" dirty="0"/>
            <a:t>176</a:t>
          </a:r>
          <a:r>
            <a:rPr lang="sr-Cyrl-RS" sz="1000" kern="1200" dirty="0"/>
            <a:t>.</a:t>
          </a:r>
          <a:r>
            <a:rPr lang="en-US" sz="1000" kern="1200" dirty="0"/>
            <a:t>128</a:t>
          </a:r>
          <a:endParaRPr lang="sr-Latn-RS" sz="1000" kern="1200" dirty="0"/>
        </a:p>
      </dsp:txBody>
      <dsp:txXfrm>
        <a:off x="2038361" y="1572081"/>
        <a:ext cx="1004025" cy="10040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машина,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30694-D224-4AFD-83D0-A9B26CD4AE63}">
      <dsp:nvSpPr>
        <dsp:cNvPr id="0" name=""/>
        <dsp:cNvSpPr/>
      </dsp:nvSpPr>
      <dsp:spPr>
        <a:xfrm>
          <a:off x="2913617" y="1139206"/>
          <a:ext cx="2767489" cy="27674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200" kern="1200" dirty="0"/>
            <a:t>Укупно извршени расходи и издаци износе 871.010.415 динара</a:t>
          </a:r>
          <a:endParaRPr lang="sr-Latn-RS" sz="2200" kern="1200" dirty="0"/>
        </a:p>
      </dsp:txBody>
      <dsp:txXfrm>
        <a:off x="3318906" y="1544495"/>
        <a:ext cx="1956911" cy="1956911"/>
      </dsp:txXfrm>
    </dsp:sp>
    <dsp:sp modelId="{581D9C24-D691-4644-99EB-4A6B1D74C269}">
      <dsp:nvSpPr>
        <dsp:cNvPr id="0" name=""/>
        <dsp:cNvSpPr/>
      </dsp:nvSpPr>
      <dsp:spPr>
        <a:xfrm>
          <a:off x="3605490" y="27364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/>
            <a:t>Расходи за запослене </a:t>
          </a:r>
          <a:r>
            <a:rPr lang="en-US" sz="900" kern="1200" dirty="0"/>
            <a:t>246</a:t>
          </a:r>
          <a:r>
            <a:rPr lang="sr-Cyrl-RS" sz="900" kern="1200" dirty="0"/>
            <a:t>.</a:t>
          </a:r>
          <a:r>
            <a:rPr lang="en-US" sz="900" kern="1200" dirty="0"/>
            <a:t>858</a:t>
          </a:r>
          <a:r>
            <a:rPr lang="sr-Cyrl-RS" sz="900" kern="1200" dirty="0"/>
            <a:t>.</a:t>
          </a:r>
          <a:r>
            <a:rPr lang="en-US" sz="900" kern="1200" dirty="0"/>
            <a:t>305</a:t>
          </a:r>
          <a:r>
            <a:rPr lang="sr-Cyrl-RS" sz="900" kern="1200" dirty="0"/>
            <a:t> динара</a:t>
          </a:r>
          <a:endParaRPr lang="sr-Latn-RS" sz="900" kern="1200" dirty="0"/>
        </a:p>
      </dsp:txBody>
      <dsp:txXfrm>
        <a:off x="3808135" y="230009"/>
        <a:ext cx="978454" cy="978454"/>
      </dsp:txXfrm>
    </dsp:sp>
    <dsp:sp modelId="{00760FBC-BB29-4E8F-A3FA-0B8C20635B76}">
      <dsp:nvSpPr>
        <dsp:cNvPr id="0" name=""/>
        <dsp:cNvSpPr/>
      </dsp:nvSpPr>
      <dsp:spPr>
        <a:xfrm>
          <a:off x="4764895" y="449353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Стални трошкови, услуге, одржавање, материјал </a:t>
          </a:r>
          <a:r>
            <a:rPr lang="en-US" sz="900" kern="1200" dirty="0"/>
            <a:t>251</a:t>
          </a:r>
          <a:r>
            <a:rPr lang="sr-Cyrl-RS" sz="900" kern="1200" dirty="0"/>
            <a:t>.</a:t>
          </a:r>
          <a:r>
            <a:rPr lang="en-US" sz="900" kern="1200" dirty="0"/>
            <a:t>409</a:t>
          </a:r>
          <a:r>
            <a:rPr lang="sr-Cyrl-RS" sz="900" kern="1200" dirty="0"/>
            <a:t>.</a:t>
          </a:r>
          <a:r>
            <a:rPr lang="en-US" sz="900" kern="1200" dirty="0"/>
            <a:t>717</a:t>
          </a:r>
          <a:r>
            <a:rPr lang="sr-Cyrl-RS" sz="900" kern="1200" dirty="0"/>
            <a:t> динара</a:t>
          </a:r>
          <a:endParaRPr lang="sr-Latn-RS" sz="900" kern="1200" dirty="0"/>
        </a:p>
      </dsp:txBody>
      <dsp:txXfrm>
        <a:off x="4967540" y="651998"/>
        <a:ext cx="978454" cy="978454"/>
      </dsp:txXfrm>
    </dsp:sp>
    <dsp:sp modelId="{6E484F8A-3CF3-4AFF-9FB8-1AE41894B273}">
      <dsp:nvSpPr>
        <dsp:cNvPr id="0" name=""/>
        <dsp:cNvSpPr/>
      </dsp:nvSpPr>
      <dsp:spPr>
        <a:xfrm>
          <a:off x="5381801" y="1517866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/>
            <a:t>Остали расходи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/>
            <a:t>0 динара </a:t>
          </a:r>
          <a:endParaRPr lang="sr-Latn-RS" sz="900" kern="1200" dirty="0"/>
        </a:p>
      </dsp:txBody>
      <dsp:txXfrm>
        <a:off x="5584446" y="1720511"/>
        <a:ext cx="978454" cy="978454"/>
      </dsp:txXfrm>
    </dsp:sp>
    <dsp:sp modelId="{34B43685-141A-4461-AE6A-301BAC908C60}">
      <dsp:nvSpPr>
        <dsp:cNvPr id="0" name=""/>
        <dsp:cNvSpPr/>
      </dsp:nvSpPr>
      <dsp:spPr>
        <a:xfrm>
          <a:off x="5167552" y="2732935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/>
            <a:t>Субвенције </a:t>
          </a:r>
          <a:r>
            <a:rPr lang="en-US" sz="900" kern="1200" dirty="0"/>
            <a:t>50</a:t>
          </a:r>
          <a:r>
            <a:rPr lang="sr-Cyrl-RS" sz="900" kern="1200" dirty="0"/>
            <a:t>.</a:t>
          </a:r>
          <a:r>
            <a:rPr lang="en-US" sz="900" kern="1200" dirty="0"/>
            <a:t>612</a:t>
          </a:r>
          <a:r>
            <a:rPr lang="sr-Cyrl-RS" sz="900" kern="1200" dirty="0"/>
            <a:t>.</a:t>
          </a:r>
          <a:r>
            <a:rPr lang="en-US" sz="900" kern="1200" dirty="0"/>
            <a:t>131</a:t>
          </a:r>
          <a:r>
            <a:rPr lang="sr-Cyrl-RS" sz="900" kern="1200" dirty="0">
              <a:solidFill>
                <a:srgbClr val="FF0000"/>
              </a:solidFill>
            </a:rPr>
            <a:t> </a:t>
          </a:r>
          <a:r>
            <a:rPr lang="sr-Cyrl-RS" sz="900" kern="1200" dirty="0"/>
            <a:t>динара</a:t>
          </a:r>
          <a:endParaRPr lang="sr-Latn-RS" sz="900" kern="1200" dirty="0"/>
        </a:p>
      </dsp:txBody>
      <dsp:txXfrm>
        <a:off x="5370197" y="2935580"/>
        <a:ext cx="978454" cy="978454"/>
      </dsp:txXfrm>
    </dsp:sp>
    <dsp:sp modelId="{EEF973BF-B90E-4D0F-AC07-BB28F004C6A7}">
      <dsp:nvSpPr>
        <dsp:cNvPr id="0" name=""/>
        <dsp:cNvSpPr/>
      </dsp:nvSpPr>
      <dsp:spPr>
        <a:xfrm>
          <a:off x="4222396" y="3526015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/>
            <a:t>Трансфери и дотације </a:t>
          </a:r>
          <a:r>
            <a:rPr lang="en-US" sz="900" kern="1200" dirty="0"/>
            <a:t>100</a:t>
          </a:r>
          <a:r>
            <a:rPr lang="sr-Cyrl-RS" sz="900" kern="1200" dirty="0"/>
            <a:t>.</a:t>
          </a:r>
          <a:r>
            <a:rPr lang="en-US" sz="900" kern="1200" dirty="0"/>
            <a:t>759</a:t>
          </a:r>
          <a:r>
            <a:rPr lang="sr-Cyrl-RS" sz="900" kern="1200" dirty="0"/>
            <a:t>.</a:t>
          </a:r>
          <a:r>
            <a:rPr lang="en-US" sz="900" kern="1200" dirty="0"/>
            <a:t>268</a:t>
          </a:r>
          <a:r>
            <a:rPr lang="sr-Cyrl-RS" sz="900" kern="1200" dirty="0"/>
            <a:t>  динара</a:t>
          </a:r>
          <a:endParaRPr lang="sr-Latn-RS" sz="900" kern="1200" dirty="0"/>
        </a:p>
      </dsp:txBody>
      <dsp:txXfrm>
        <a:off x="4425041" y="3728660"/>
        <a:ext cx="978454" cy="978454"/>
      </dsp:txXfrm>
    </dsp:sp>
    <dsp:sp modelId="{281404DC-9187-40D0-97FF-0D818AB2F366}">
      <dsp:nvSpPr>
        <dsp:cNvPr id="0" name=""/>
        <dsp:cNvSpPr/>
      </dsp:nvSpPr>
      <dsp:spPr>
        <a:xfrm>
          <a:off x="2988583" y="3526015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Накнаде за социјалну заштиту из буџета </a:t>
          </a:r>
          <a:r>
            <a:rPr lang="en-US" sz="900" kern="1200" dirty="0"/>
            <a:t>62</a:t>
          </a:r>
          <a:r>
            <a:rPr lang="sr-Cyrl-RS" sz="900" kern="1200" dirty="0"/>
            <a:t>.</a:t>
          </a:r>
          <a:r>
            <a:rPr lang="en-US" sz="900" kern="1200" dirty="0"/>
            <a:t>581</a:t>
          </a:r>
          <a:r>
            <a:rPr lang="sr-Cyrl-RS" sz="900" kern="1200" dirty="0"/>
            <a:t>.</a:t>
          </a:r>
          <a:r>
            <a:rPr lang="en-US" sz="900" kern="1200" dirty="0"/>
            <a:t>951</a:t>
          </a:r>
          <a:r>
            <a:rPr lang="sr-Cyrl-RS" sz="900" kern="1200" dirty="0"/>
            <a:t>  динара</a:t>
          </a:r>
          <a:endParaRPr lang="sr-Latn-RS" sz="900" kern="1200" dirty="0"/>
        </a:p>
      </dsp:txBody>
      <dsp:txXfrm>
        <a:off x="3191228" y="3728660"/>
        <a:ext cx="978454" cy="978454"/>
      </dsp:txXfrm>
    </dsp:sp>
    <dsp:sp modelId="{ADDA55F8-68B2-4192-A0FF-92D5AADED3EF}">
      <dsp:nvSpPr>
        <dsp:cNvPr id="0" name=""/>
        <dsp:cNvSpPr/>
      </dsp:nvSpPr>
      <dsp:spPr>
        <a:xfrm>
          <a:off x="2043427" y="2732935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Накнада штете, порези, казне, пенали и камате </a:t>
          </a:r>
          <a:r>
            <a:rPr lang="en-US" sz="900" kern="1200" dirty="0"/>
            <a:t>41</a:t>
          </a:r>
          <a:r>
            <a:rPr lang="sr-Cyrl-RS" sz="900" kern="1200" dirty="0"/>
            <a:t>.</a:t>
          </a:r>
          <a:r>
            <a:rPr lang="en-US" sz="900" kern="1200" dirty="0"/>
            <a:t>714</a:t>
          </a:r>
          <a:r>
            <a:rPr lang="sr-Cyrl-RS" sz="900" kern="1200" dirty="0"/>
            <a:t>.</a:t>
          </a:r>
          <a:r>
            <a:rPr lang="en-US" sz="900" kern="1200" dirty="0"/>
            <a:t>445</a:t>
          </a:r>
          <a:r>
            <a:rPr lang="sr-Cyrl-RS" sz="900" kern="1200" dirty="0"/>
            <a:t>  динара</a:t>
          </a:r>
          <a:endParaRPr lang="sr-Latn-RS" sz="900" kern="1200" dirty="0"/>
        </a:p>
      </dsp:txBody>
      <dsp:txXfrm>
        <a:off x="2246072" y="2935580"/>
        <a:ext cx="978454" cy="978454"/>
      </dsp:txXfrm>
    </dsp:sp>
    <dsp:sp modelId="{BE8CA90C-51FC-4271-958E-135BA7F577A7}">
      <dsp:nvSpPr>
        <dsp:cNvPr id="0" name=""/>
        <dsp:cNvSpPr/>
      </dsp:nvSpPr>
      <dsp:spPr>
        <a:xfrm>
          <a:off x="1829178" y="1517866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baseline="0"/>
            <a:t>Залихе робе за даљу продају  </a:t>
          </a:r>
          <a:r>
            <a:rPr lang="en-US" sz="900" kern="1200" baseline="0"/>
            <a:t>618</a:t>
          </a:r>
          <a:r>
            <a:rPr lang="sr-Cyrl-RS" sz="900" kern="1200" baseline="0"/>
            <a:t>.</a:t>
          </a:r>
          <a:r>
            <a:rPr lang="en-US" sz="900" kern="1200" baseline="0"/>
            <a:t>268</a:t>
          </a:r>
          <a:r>
            <a:rPr lang="sr-Cyrl-RS" sz="900" kern="1200" baseline="0"/>
            <a:t> </a:t>
          </a:r>
          <a:r>
            <a:rPr lang="ru-RU" sz="900" kern="1200" baseline="0"/>
            <a:t>динара</a:t>
          </a:r>
          <a:endParaRPr lang="sr-Latn-RS" sz="900" kern="1200" dirty="0"/>
        </a:p>
      </dsp:txBody>
      <dsp:txXfrm>
        <a:off x="2031823" y="1720511"/>
        <a:ext cx="978454" cy="978454"/>
      </dsp:txXfrm>
    </dsp:sp>
    <dsp:sp modelId="{68D8E666-A4BC-49C9-9193-F48DBF84BB6B}">
      <dsp:nvSpPr>
        <dsp:cNvPr id="0" name=""/>
        <dsp:cNvSpPr/>
      </dsp:nvSpPr>
      <dsp:spPr>
        <a:xfrm>
          <a:off x="2446084" y="449353"/>
          <a:ext cx="1383744" cy="13837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Некретнине, земљиште и нематеријална имовина </a:t>
          </a:r>
          <a:r>
            <a:rPr lang="en-US" sz="900" kern="1200" dirty="0"/>
            <a:t>116</a:t>
          </a:r>
          <a:r>
            <a:rPr lang="sr-Cyrl-RS" sz="900" kern="1200" dirty="0"/>
            <a:t>.</a:t>
          </a:r>
          <a:r>
            <a:rPr lang="en-US" sz="900" kern="1200" dirty="0"/>
            <a:t>456</a:t>
          </a:r>
          <a:r>
            <a:rPr lang="sr-Cyrl-RS" sz="900" kern="1200" dirty="0"/>
            <a:t>.</a:t>
          </a:r>
          <a:r>
            <a:rPr lang="en-US" sz="900" kern="1200" dirty="0"/>
            <a:t>328</a:t>
          </a:r>
          <a:r>
            <a:rPr lang="sr-Cyrl-RS" sz="900" kern="1200" dirty="0"/>
            <a:t> динара</a:t>
          </a:r>
          <a:r>
            <a:rPr lang="ru-RU" sz="900" kern="1200" dirty="0"/>
            <a:t> </a:t>
          </a:r>
          <a:r>
            <a:rPr lang="ru-RU" sz="900" kern="1200" baseline="0" dirty="0"/>
            <a:t>
</a:t>
          </a:r>
          <a:endParaRPr lang="sr-Latn-RS" sz="900" kern="1200" dirty="0"/>
        </a:p>
      </dsp:txBody>
      <dsp:txXfrm>
        <a:off x="2648729" y="651998"/>
        <a:ext cx="978454" cy="9784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14685-D10B-4B29-91AB-C6FC175B31EC}">
      <dsp:nvSpPr>
        <dsp:cNvPr id="0" name=""/>
        <dsp:cNvSpPr/>
      </dsp:nvSpPr>
      <dsp:spPr>
        <a:xfrm>
          <a:off x="0" y="762021"/>
          <a:ext cx="73914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700" kern="1200" dirty="0"/>
            <a:t>Скупштина општине  6.544.907 динара</a:t>
          </a:r>
          <a:endParaRPr lang="sr-Latn-RS" sz="2700" kern="1200" dirty="0"/>
        </a:p>
      </dsp:txBody>
      <dsp:txXfrm>
        <a:off x="31613" y="793634"/>
        <a:ext cx="7328174" cy="584369"/>
      </dsp:txXfrm>
    </dsp:sp>
    <dsp:sp modelId="{028A2227-DCFD-4275-A343-45E37F2FABF9}">
      <dsp:nvSpPr>
        <dsp:cNvPr id="0" name=""/>
        <dsp:cNvSpPr/>
      </dsp:nvSpPr>
      <dsp:spPr>
        <a:xfrm>
          <a:off x="0" y="1533099"/>
          <a:ext cx="73914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700" kern="1200" dirty="0"/>
            <a:t>Председник општине 9.155.921 динара</a:t>
          </a:r>
          <a:endParaRPr lang="sr-Latn-RS" sz="2700" kern="1200" dirty="0"/>
        </a:p>
      </dsp:txBody>
      <dsp:txXfrm>
        <a:off x="31613" y="1564712"/>
        <a:ext cx="7328174" cy="584369"/>
      </dsp:txXfrm>
    </dsp:sp>
    <dsp:sp modelId="{35B138CB-8D65-4F13-9754-45444C5F6BEB}">
      <dsp:nvSpPr>
        <dsp:cNvPr id="0" name=""/>
        <dsp:cNvSpPr/>
      </dsp:nvSpPr>
      <dsp:spPr>
        <a:xfrm>
          <a:off x="0" y="2267002"/>
          <a:ext cx="73914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700" kern="1200" dirty="0"/>
            <a:t>Општинско веће 1.249.674 динара</a:t>
          </a:r>
          <a:endParaRPr lang="sr-Latn-RS" sz="2700" kern="1200" dirty="0"/>
        </a:p>
      </dsp:txBody>
      <dsp:txXfrm>
        <a:off x="31613" y="2298615"/>
        <a:ext cx="7328174" cy="584369"/>
      </dsp:txXfrm>
    </dsp:sp>
    <dsp:sp modelId="{603A0AF7-542B-4464-B3D0-BA61688E8443}">
      <dsp:nvSpPr>
        <dsp:cNvPr id="0" name=""/>
        <dsp:cNvSpPr/>
      </dsp:nvSpPr>
      <dsp:spPr>
        <a:xfrm>
          <a:off x="0" y="2992357"/>
          <a:ext cx="73914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700" kern="1200" dirty="0"/>
            <a:t>Правобранилаштво општине 2.035.688  динара </a:t>
          </a:r>
          <a:endParaRPr lang="sr-Latn-RS" sz="2700" kern="1200" dirty="0"/>
        </a:p>
      </dsp:txBody>
      <dsp:txXfrm>
        <a:off x="31613" y="3023970"/>
        <a:ext cx="7328174" cy="584369"/>
      </dsp:txXfrm>
    </dsp:sp>
    <dsp:sp modelId="{994AF27C-55BC-4A26-A2AF-BCD6F3690596}">
      <dsp:nvSpPr>
        <dsp:cNvPr id="0" name=""/>
        <dsp:cNvSpPr/>
      </dsp:nvSpPr>
      <dsp:spPr>
        <a:xfrm>
          <a:off x="0" y="3717712"/>
          <a:ext cx="73914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700" kern="1200" dirty="0"/>
            <a:t>Општинска управа 852.024.222 динара </a:t>
          </a:r>
          <a:endParaRPr lang="sr-Latn-RS" sz="2700" kern="1200" dirty="0"/>
        </a:p>
      </dsp:txBody>
      <dsp:txXfrm>
        <a:off x="31613" y="3749325"/>
        <a:ext cx="7328174" cy="584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41F24-2A7A-4D73-A5A4-CEE8B7F3A578}" type="datetimeFigureOut">
              <a:rPr lang="en-US" smtClean="0"/>
              <a:t>10/30/24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951D6-F354-4A82-B190-8F1B255D9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7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51D6-F354-4A82-B190-8F1B255D9D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89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51D6-F354-4A82-B190-8F1B255D9D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75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51D6-F354-4A82-B190-8F1B255D9DE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1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951D6-F354-4A82-B190-8F1B255D9DE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92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25A9F-D05D-446D-8C7F-8DB48AB53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AC8B9-0518-41D7-9FF0-0C6CF272E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B3568-6FA5-4663-833A-F93AE8F04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96B7A-D9B7-4D84-AED4-57A3595D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F4DDF-22EF-4E7D-B929-8F7E027A3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282-0394-45D8-96E8-FCBCD544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0C16F-ACED-4CB8-86C7-A3FEA63D5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E3B72-D77A-4B52-9FBC-D3295695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87BEB-1A82-432A-9604-723635F7D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6C745-169E-4DA8-B533-97091C49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5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6869B6-825A-4701-8933-F71822EF7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EF401-B741-4F09-9438-8FB0F205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A2CDC-CA33-4EE9-B4D4-CB201DE5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296C7-8274-4E37-956F-1477F18E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33594-FCF0-449B-B72E-3AFC50A40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27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1528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10/30/24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6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43FE-14CB-453B-BB96-8EE89C2E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25C94-3053-41C6-B2ED-CAD1E095B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3958D-1D78-4359-BF72-CD7F5F64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B2437-14DA-423C-A602-E4E32185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58A1B-A2CB-44AF-AD78-B2EB170D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7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195F8-998C-41D1-B8CF-8DFCD910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4285C-F415-447B-B8A8-DECFAE8BA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CBFED-E6B1-48F2-BB79-8AB25424F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087C8-B6FE-4F52-BCDB-19BD666A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6432D-C938-4BDF-B39F-1F6C3DFFB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8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FB0FA-6A82-4069-9FC5-1E0CDECB7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D9507-AACB-4C10-8969-CB97A76E4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F00881-16C6-4D4D-9C7B-C31B88986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2746D-E46F-4F2E-BC09-C705F6BF0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A16F6-6C7B-45E6-917E-963B0D29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D203-15B6-401C-B236-D1E51C81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6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08CDE-F75E-4AF2-8227-77F95027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6F43C-2471-41B6-9B22-216FD41DC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80BC8-C9B2-4C19-8B16-BDC7CF28B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909623-3A65-4F0B-95E4-E62C5996A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1982A7-18F3-41A5-93AC-75F7E92CB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A3B94E-5561-4BED-9D3C-83603E46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93032-7ACE-4A51-BE56-97242235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F60C1F-EA96-431F-AD86-129A44A2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8D340-DEF3-4221-8AF8-A0541DC4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E79B7-6084-434E-A50C-A84F986EC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E3F8B-8C71-4E71-B609-951499D6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3034C-024D-4488-95F7-1745C365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5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A7940-A45B-4672-96B9-35491CD4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7A766C-4F4D-4E9C-A8CF-91B42857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76D47-0BC1-4AA6-96B4-83C210CB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7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497C7-6691-497E-AC61-D5887206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6EFC6-893A-4FA1-A92E-8A2034BE2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A859D-9A21-4E33-B05C-E82241841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4DEC3-AA9B-4487-9081-F79252A4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731A0-78B7-4648-987B-A574DC4E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54CAF-4FF2-4CA3-96CF-430A495D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2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10629-077B-4AFB-9F28-AA956550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776673-B830-4BB6-B471-DE560F364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771AE-157E-4AA2-992E-082236010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FDA13-D9BC-46E8-8D7C-2C3465C9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3E95F-9C7D-4A35-BCAC-5A0A77A1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F7389-155F-463D-8D30-786F62C9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0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CDC8C-238F-4027-B74A-2569DBBD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FCF6-E3A6-42E0-AB95-97A0B6BC0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502FF-8689-4792-8763-5EF122713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55B5E-8D80-43A7-81D0-A4A5F34FF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BF4B0-D76D-4266-8C4A-F2DD02862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3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kursumlija.org/urbanizam-i-gradjevinarstvo/prostorni-planovi/#prr-ppov-prolom-banja" TargetMode="Externa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lpafinansije@kursumlija.ls.gov.rs" TargetMode="External"/><Relationship Id="rId2" Type="http://schemas.openxmlformats.org/officeDocument/2006/relationships/hyperlink" Target="https://kursumlija.org/fajlovi/uprava/sluzbeni-list/2024/Sluzbeni%20list%2017-2024.pdf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+mn-lt"/>
              </a:rPr>
              <a:t>Водич </a:t>
            </a:r>
            <a:r>
              <a:rPr lang="ru-RU" b="1" dirty="0" err="1">
                <a:latin typeface="+mn-lt"/>
              </a:rPr>
              <a:t>кроз</a:t>
            </a:r>
            <a:r>
              <a:rPr lang="ru-RU" b="1" dirty="0">
                <a:latin typeface="+mn-lt"/>
              </a:rPr>
              <a:t> </a:t>
            </a:r>
            <a:r>
              <a:rPr lang="sr-Latn-RS" b="1" dirty="0">
                <a:latin typeface="+mn-lt"/>
              </a:rPr>
              <a:t>O</a:t>
            </a:r>
            <a:r>
              <a:rPr lang="ru-RU" b="1" dirty="0" err="1">
                <a:latin typeface="+mn-lt"/>
              </a:rPr>
              <a:t>длуку</a:t>
            </a:r>
            <a:r>
              <a:rPr lang="ru-RU" b="1" dirty="0">
                <a:latin typeface="+mn-lt"/>
              </a:rPr>
              <a:t> о завршном рачуну буџета </a:t>
            </a:r>
            <a:r>
              <a:rPr lang="sr-Cyrl-RS" b="1" dirty="0">
                <a:latin typeface="+mn-lt"/>
              </a:rPr>
              <a:t>општине Куршумлија</a:t>
            </a:r>
            <a:r>
              <a:rPr lang="ru-RU" b="1" dirty="0">
                <a:latin typeface="+mn-lt"/>
              </a:rPr>
              <a:t> за 20</a:t>
            </a:r>
            <a:r>
              <a:rPr lang="sr-Cyrl-RS" b="1" dirty="0">
                <a:latin typeface="+mn-lt"/>
              </a:rPr>
              <a:t>23</a:t>
            </a:r>
            <a:r>
              <a:rPr lang="ru-RU" b="1" dirty="0">
                <a:latin typeface="+mn-lt"/>
              </a:rPr>
              <a:t>. годину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981200"/>
            <a:ext cx="8595360" cy="1447800"/>
          </a:xfrm>
        </p:spPr>
        <p:txBody>
          <a:bodyPr/>
          <a:lstStyle/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pPr marL="685800" lvl="2" indent="0" algn="ctr">
              <a:buNone/>
            </a:pPr>
            <a:r>
              <a:rPr lang="sr-Cyrl-RS" dirty="0">
                <a:solidFill>
                  <a:srgbClr val="FF0000"/>
                </a:solidFill>
              </a:rPr>
              <a:t>Унети грб града/општине</a:t>
            </a:r>
          </a:p>
          <a:p>
            <a:pPr lvl="2"/>
            <a:endParaRPr lang="sr-Cyrl-RS" dirty="0"/>
          </a:p>
          <a:p>
            <a:pPr lvl="2"/>
            <a:endParaRPr lang="sr-Cyrl-RS" dirty="0"/>
          </a:p>
          <a:p>
            <a:pPr marL="342202" lvl="2" indent="0">
              <a:buNone/>
            </a:pPr>
            <a:endParaRPr lang="sr-Latn-R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765C4C-44A0-4DF5-9A60-1F63F71D7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905" y="1828800"/>
            <a:ext cx="4876190" cy="43430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637282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28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/>
              <a:t>Структура извршених расхода и издатака </a:t>
            </a:r>
            <a:r>
              <a:rPr lang="sr-Cyrl-RS"/>
              <a:t>буџета општине </a:t>
            </a:r>
            <a:r>
              <a:rPr lang="sr-Cyrl-RS" dirty="0"/>
              <a:t>- номинални износи</a:t>
            </a:r>
            <a:endParaRPr lang="sr-Latn-C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55907567"/>
              </p:ext>
            </p:extLst>
          </p:nvPr>
        </p:nvGraphicFramePr>
        <p:xfrm>
          <a:off x="274638" y="1298575"/>
          <a:ext cx="859472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/>
              <a:t>Структура извршених расхода и издатака буџета општине - процентуални износи</a:t>
            </a:r>
            <a:endParaRPr lang="sr-Latn-CS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880475"/>
              </p:ext>
            </p:extLst>
          </p:nvPr>
        </p:nvGraphicFramePr>
        <p:xfrm>
          <a:off x="287355" y="1421991"/>
          <a:ext cx="8639175" cy="4674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5088B91E-87AF-4368-9A1A-430C818A9489}"/>
              </a:ext>
            </a:extLst>
          </p:cNvPr>
          <p:cNvSpPr txBox="1">
            <a:spLocks/>
          </p:cNvSpPr>
          <p:nvPr/>
        </p:nvSpPr>
        <p:spPr>
          <a:xfrm>
            <a:off x="250540" y="6184436"/>
            <a:ext cx="8675990" cy="4355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200" dirty="0"/>
              <a:t>*</a:t>
            </a:r>
            <a:r>
              <a:rPr lang="sr-Cyrl-RS" sz="1200" dirty="0"/>
              <a:t>Сви износи буџетских ставки код којих је новчана вредност мања од 1%, у графиконима водича су представљени вредношћу 0%</a:t>
            </a:r>
            <a:endParaRPr lang="sr-Latn-CS" sz="1200" dirty="0"/>
          </a:p>
        </p:txBody>
      </p:sp>
    </p:spTree>
    <p:extLst>
      <p:ext uri="{BB962C8B-B14F-4D97-AF65-F5344CB8AC3E}">
        <p14:creationId xmlns:p14="http://schemas.microsoft.com/office/powerpoint/2010/main" val="118798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334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/>
              <a:t>Извршење расхода и издатака у односу на план</a:t>
            </a:r>
            <a:endParaRPr lang="sr-Latn-R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05506D-76F5-485F-81E7-AA688898216C}"/>
              </a:ext>
            </a:extLst>
          </p:cNvPr>
          <p:cNvSpPr txBox="1"/>
          <p:nvPr/>
        </p:nvSpPr>
        <p:spPr>
          <a:xfrm>
            <a:off x="152400" y="5619750"/>
            <a:ext cx="8715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dirty="0"/>
              <a:t>Током 2023. године извршење расхода и издатака реализовано је у складу са планом дефинисаним у оквиру </a:t>
            </a:r>
            <a:r>
              <a:rPr lang="sr-Latn-RS" dirty="0"/>
              <a:t>O</a:t>
            </a:r>
            <a:r>
              <a:rPr lang="sr-Cyrl-RS" dirty="0" err="1"/>
              <a:t>длуке</a:t>
            </a:r>
            <a:r>
              <a:rPr lang="sr-Cyrl-RS" dirty="0"/>
              <a:t> о буџету за 2023. годину, при чему се може рећи и да је код свих ставки – потрошено мање него што је било планирано да буде потрошено током посматране године.</a:t>
            </a:r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546649"/>
              </p:ext>
            </p:extLst>
          </p:nvPr>
        </p:nvGraphicFramePr>
        <p:xfrm>
          <a:off x="1111250" y="1238250"/>
          <a:ext cx="734695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310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533400"/>
            <a:ext cx="8591550" cy="1066801"/>
          </a:xfrm>
        </p:spPr>
        <p:txBody>
          <a:bodyPr>
            <a:normAutofit/>
          </a:bodyPr>
          <a:lstStyle/>
          <a:p>
            <a:pPr algn="ctr"/>
            <a:r>
              <a:rPr lang="sr-Cyrl-RS" dirty="0"/>
              <a:t>Преглед извршења по организационој класификацији – номинални износи</a:t>
            </a:r>
            <a:endParaRPr lang="sr-Latn-C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37701342"/>
              </p:ext>
            </p:extLst>
          </p:nvPr>
        </p:nvGraphicFramePr>
        <p:xfrm>
          <a:off x="914400" y="1295401"/>
          <a:ext cx="73914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3746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/>
              <a:t>Преглед извршења по корисницима – процентуални износи</a:t>
            </a:r>
            <a:endParaRPr lang="sr-Latn-C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38063185"/>
              </p:ext>
            </p:extLst>
          </p:nvPr>
        </p:nvGraphicFramePr>
        <p:xfrm>
          <a:off x="274638" y="1298575"/>
          <a:ext cx="859472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E7CF0CCB-6AF8-4743-933C-8F26DB671618}"/>
              </a:ext>
            </a:extLst>
          </p:cNvPr>
          <p:cNvSpPr txBox="1">
            <a:spLocks/>
          </p:cNvSpPr>
          <p:nvPr/>
        </p:nvSpPr>
        <p:spPr>
          <a:xfrm>
            <a:off x="250540" y="6184436"/>
            <a:ext cx="8617235" cy="4355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200" dirty="0"/>
              <a:t>*</a:t>
            </a:r>
            <a:r>
              <a:rPr lang="sr-Cyrl-RS" sz="1200" dirty="0"/>
              <a:t>Сви износи буџетских ставки код којих је новчана вредност мања од 1%, у графиконима Водича представљени су вредношћу 0%</a:t>
            </a:r>
            <a:endParaRPr lang="sr-Latn-C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sr-Cyrl-RS" dirty="0"/>
              <a:t>Програмско буџетирање и његова примена у буџету општине Куршумлија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250"/>
            <a:ext cx="7886700" cy="4667713"/>
          </a:xfrm>
        </p:spPr>
        <p:txBody>
          <a:bodyPr/>
          <a:lstStyle/>
          <a:p>
            <a:pPr algn="just"/>
            <a:endParaRPr lang="sr-Cyrl-RS" dirty="0">
              <a:solidFill>
                <a:srgbClr val="33333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r-Cyrl-RS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Програмско буџетирање представља буџетирање по програмима којим се приказују циљеви, очекивани резултати, активности и средства потребна за остваривање тих циљева. Програмско буџетирање значи успостављање новог начина планирања и расподеле буџетских средстава тако да се уводи јасна веза између јавних политика власти односно програма које спроводи, циљева тих програма и очекиваних резултата с једне стране, и средстава потребних за њихову реализацију с друге стране. </a:t>
            </a:r>
          </a:p>
          <a:p>
            <a:pPr marL="0" indent="0" algn="just">
              <a:buNone/>
            </a:pPr>
            <a:endParaRPr lang="sr-Cyrl-RS" dirty="0">
              <a:solidFill>
                <a:srgbClr val="33333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r-Cyrl-RS" dirty="0">
                <a:cs typeface="Times New Roman" panose="02020603050405020304" pitchFamily="18" charset="0"/>
              </a:rPr>
              <a:t>Општина је за 2023. годину, као и друге локалне самоуправе, за планирање буџета имала на располагању 17 програма и у оквиру наредних слајдова приказани су остварени резултати током 2023. године</a:t>
            </a:r>
            <a:r>
              <a:rPr lang="sr-Cyrl-RS" dirty="0">
                <a:solidFill>
                  <a:srgbClr val="333333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F15673-0953-4AC9-A93F-1489D6A3FA63}"/>
              </a:ext>
            </a:extLst>
          </p:cNvPr>
          <p:cNvSpPr/>
          <p:nvPr/>
        </p:nvSpPr>
        <p:spPr>
          <a:xfrm>
            <a:off x="2286000" y="426576"/>
            <a:ext cx="4572000" cy="4070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55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09600"/>
          </a:xfrm>
        </p:spPr>
        <p:txBody>
          <a:bodyPr/>
          <a:lstStyle/>
          <a:p>
            <a:pPr algn="ctr"/>
            <a:r>
              <a:rPr lang="sr-Cyrl-RS" dirty="0"/>
              <a:t>Преглед извршења по програмима</a:t>
            </a:r>
            <a:endParaRPr lang="sr-Latn-R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733491"/>
              </p:ext>
            </p:extLst>
          </p:nvPr>
        </p:nvGraphicFramePr>
        <p:xfrm>
          <a:off x="203454" y="1143000"/>
          <a:ext cx="8658225" cy="5349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27B561DE-700F-45C7-B126-A7F361D82789}"/>
              </a:ext>
            </a:extLst>
          </p:cNvPr>
          <p:cNvSpPr txBox="1">
            <a:spLocks/>
          </p:cNvSpPr>
          <p:nvPr/>
        </p:nvSpPr>
        <p:spPr>
          <a:xfrm>
            <a:off x="182906" y="6349285"/>
            <a:ext cx="8503894" cy="4355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100" dirty="0"/>
              <a:t>*</a:t>
            </a:r>
            <a:r>
              <a:rPr lang="sr-Cyrl-RS" sz="1100" dirty="0"/>
              <a:t>Сви износи буџетских ставки код којих је новчана вредност мања од 1%, у графиконима Водича су представљени вредношћу 0%</a:t>
            </a:r>
            <a:endParaRPr lang="sr-Latn-CS" sz="1100" dirty="0"/>
          </a:p>
        </p:txBody>
      </p:sp>
    </p:spTree>
    <p:extLst>
      <p:ext uri="{BB962C8B-B14F-4D97-AF65-F5344CB8AC3E}">
        <p14:creationId xmlns:p14="http://schemas.microsoft.com/office/powerpoint/2010/main" val="1046718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152400"/>
            <a:ext cx="8591550" cy="990599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Становање, урбанизам и просторно планирање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2415" y="1219200"/>
            <a:ext cx="8595360" cy="4785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sr-Cyrl-RS" sz="1800" dirty="0"/>
              <a:t>Сврха Програма је планирање, уређење и коришћење простора у локалној заједници у складу са начелима одрживог развоја, равномерног територијалног развоја и рационалног коришћења земљишта. Поред тога, значајно је континуирано подстицање одрживог развоја становања кроз унапређење услова становања грађана и очување и унапређење вредности стамбеног фонда. </a:t>
            </a:r>
          </a:p>
          <a:p>
            <a:pPr algn="just">
              <a:lnSpc>
                <a:spcPct val="100000"/>
              </a:lnSpc>
            </a:pPr>
            <a:r>
              <a:rPr lang="ru-RU" sz="1800" dirty="0" err="1"/>
              <a:t>Најзначајнији</a:t>
            </a:r>
            <a:r>
              <a:rPr lang="ru-RU" sz="1800" dirty="0"/>
              <a:t> плански документ у области је Просторни план јединице локалне самоуправе Куршумлија („Службени лист општине Куршумлија“, број 6/15) </a:t>
            </a:r>
            <a:r>
              <a:rPr lang="sr-Cyrl-CS" sz="1800" dirty="0"/>
              <a:t>којим је обухваћена територија целе општине. Поред тога, донети су и планови генералне регулације за насеља: Куршумлија, </a:t>
            </a:r>
            <a:r>
              <a:rPr lang="sr-Cyrl-CS" sz="1800" dirty="0" err="1"/>
              <a:t>Луковска</a:t>
            </a:r>
            <a:r>
              <a:rPr lang="sr-Cyrl-CS" sz="1800" dirty="0"/>
              <a:t> Бања, Пролом Бања, Куршумлијска Бања, </a:t>
            </a:r>
            <a:r>
              <a:rPr lang="sr-Cyrl-CS" sz="1800" dirty="0" err="1"/>
              <a:t>Барлово</a:t>
            </a:r>
            <a:r>
              <a:rPr lang="sr-Cyrl-CS" sz="1800" dirty="0"/>
              <a:t> Станица и </a:t>
            </a:r>
            <a:r>
              <a:rPr lang="sr-Cyrl-CS" sz="1800" dirty="0" err="1"/>
              <a:t>Барловски</a:t>
            </a:r>
            <a:r>
              <a:rPr lang="sr-Cyrl-CS" sz="1800" dirty="0"/>
              <a:t> Вис, Ђавоља Варош, Привредна зона </a:t>
            </a:r>
            <a:r>
              <a:rPr lang="sr-Cyrl-CS" sz="1800" dirty="0" err="1"/>
              <a:t>Мачковац</a:t>
            </a:r>
            <a:r>
              <a:rPr lang="sr-Cyrl-CS" sz="1800" dirty="0"/>
              <a:t>, као и </a:t>
            </a:r>
            <a:r>
              <a:rPr lang="ru-RU" sz="1800" dirty="0"/>
              <a:t>План детаљне регулације постројења за пречишћавање отпадних вода у Куршумлији и Пролом Бањи</a:t>
            </a:r>
            <a:r>
              <a:rPr lang="sr-Cyrl-CS" sz="1800" dirty="0"/>
              <a:t>. Сви документи су јавно доступни на линку  </a:t>
            </a:r>
            <a:r>
              <a:rPr lang="en-US" sz="1800" dirty="0">
                <a:hlinkClick r:id="rId2"/>
              </a:rPr>
              <a:t>https://kursumlija.org/urbanizam-i-gradjevinarstvo/prostorni-planovi/#prr-ppov-prolom-banja</a:t>
            </a:r>
            <a:endParaRPr lang="sr-Cyrl-RS" sz="1800" dirty="0"/>
          </a:p>
          <a:p>
            <a:pPr algn="just">
              <a:lnSpc>
                <a:spcPct val="100000"/>
              </a:lnSpc>
            </a:pPr>
            <a:r>
              <a:rPr lang="sr-Cyrl-RS" sz="1800" dirty="0"/>
              <a:t>У оквиру овог програма у 2023. години, сва буџетска средства у износу од 16.804.387 динара потрошена су на управљање грађевинским земљиштем. Наведени износ представља 86% извршења планираних буџетских расхода у оквиру Програма, који  су износили 19.500.000 динара.</a:t>
            </a:r>
          </a:p>
          <a:p>
            <a:pPr algn="just"/>
            <a:endParaRPr lang="sr-Cyrl-RS" sz="1800" dirty="0"/>
          </a:p>
          <a:p>
            <a:pPr marL="0" indent="0" algn="just">
              <a:buNone/>
            </a:pPr>
            <a:endParaRPr lang="sr-Cyrl-RS" sz="1800" dirty="0"/>
          </a:p>
          <a:p>
            <a:pPr algn="just"/>
            <a:endParaRPr lang="sr-Latn-RS" sz="1800" dirty="0"/>
          </a:p>
          <a:p>
            <a:pPr marL="0" indent="0">
              <a:buNone/>
            </a:pPr>
            <a:endParaRPr lang="sr-Latn-RS" sz="1800" dirty="0"/>
          </a:p>
          <a:p>
            <a:endParaRPr lang="sr-Latn-RS" sz="1800" dirty="0"/>
          </a:p>
        </p:txBody>
      </p:sp>
    </p:spTree>
    <p:extLst>
      <p:ext uri="{BB962C8B-B14F-4D97-AF65-F5344CB8AC3E}">
        <p14:creationId xmlns:p14="http://schemas.microsoft.com/office/powerpoint/2010/main" val="2050850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32175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Комуналне делатности 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41935" y="960119"/>
            <a:ext cx="8595360" cy="566927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1600" dirty="0"/>
              <a:t>Сврха Програма </a:t>
            </a:r>
            <a:r>
              <a:rPr lang="ru-RU" sz="1600" dirty="0" err="1"/>
              <a:t>је</a:t>
            </a:r>
            <a:r>
              <a:rPr lang="ru-RU" sz="1600" dirty="0"/>
              <a:t> </a:t>
            </a:r>
            <a:r>
              <a:rPr lang="ru-RU" sz="1600" dirty="0" err="1"/>
              <a:t>пружање</a:t>
            </a:r>
            <a:r>
              <a:rPr lang="ru-RU" sz="1600" dirty="0"/>
              <a:t> комуналних услуга од значаја за остварење животних потреба становништва и привредних субјеката, уз обезбеђење одговарајућег квалитета, обима, доступности и континуитета </a:t>
            </a:r>
            <a:r>
              <a:rPr lang="ru-RU" sz="1600" dirty="0" err="1"/>
              <a:t>снабдевања</a:t>
            </a:r>
            <a:r>
              <a:rPr lang="ru-RU" sz="1600" dirty="0"/>
              <a:t> корисника топлотном енергијом и водом за пиће, </a:t>
            </a:r>
            <a:r>
              <a:rPr lang="ru-RU" sz="1600" dirty="0" err="1"/>
              <a:t>уређивање</a:t>
            </a:r>
            <a:r>
              <a:rPr lang="ru-RU" sz="1600" dirty="0"/>
              <a:t> начина коришћења и </a:t>
            </a:r>
            <a:r>
              <a:rPr lang="ru-RU" sz="1600" dirty="0" err="1"/>
              <a:t>управљање</a:t>
            </a:r>
            <a:r>
              <a:rPr lang="ru-RU" sz="1600" dirty="0"/>
              <a:t> изворима, јавним бунарима и чесмама.</a:t>
            </a:r>
            <a:endParaRPr lang="sr-Cyrl-RS" sz="1600" dirty="0">
              <a:solidFill>
                <a:prstClr val="black"/>
              </a:solidFill>
            </a:endParaRPr>
          </a:p>
          <a:p>
            <a:pPr lvl="0" algn="just">
              <a:lnSpc>
                <a:spcPct val="100000"/>
              </a:lnSpc>
            </a:pPr>
            <a:r>
              <a:rPr lang="sr-Cyrl-RS" sz="1600" dirty="0">
                <a:solidFill>
                  <a:prstClr val="black"/>
                </a:solidFill>
              </a:rPr>
              <a:t>У оквиру овог програма у 2023. години, потрошена су буџетска средства у износу од 128.795.881 динара. Наведени износ представља 98,65% извршења планираних буџетских расхода у оквиру Програма, који  су износили  130.560.000 динара.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sr-Cyrl-RS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r-Cyrl-R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C828378-F10F-49DC-B9AA-189DE9EC1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794257"/>
              </p:ext>
            </p:extLst>
          </p:nvPr>
        </p:nvGraphicFramePr>
        <p:xfrm>
          <a:off x="424815" y="2971800"/>
          <a:ext cx="8229600" cy="299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409075924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394991045"/>
                    </a:ext>
                  </a:extLst>
                </a:gridCol>
              </a:tblGrid>
              <a:tr h="486314"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</a:t>
                      </a: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 БУЏЕТА</a:t>
                      </a:r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819583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/>
                        <a:t>Управљање и одржавање јавним осветљењем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46.996.238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728625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/>
                        <a:t>Одржавање јавних зелених површина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6.321.040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290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r-Cyrl-RS" sz="1600" dirty="0"/>
                        <a:t>Одржавање чистоће на површинама јавне намене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/>
                        <a:t>16.737.560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232045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 err="1"/>
                        <a:t>Зоохигијена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988.416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542927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/>
                        <a:t>Управљање и снабдевање водом за пиће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38.498.692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513389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/>
                        <a:t>Јавна расвета </a:t>
                      </a:r>
                      <a:r>
                        <a:rPr lang="en-US" sz="1600" dirty="0"/>
                        <a:t>– </a:t>
                      </a:r>
                      <a:r>
                        <a:rPr lang="sr-Cyrl-RS" sz="1600" dirty="0"/>
                        <a:t>Улица Карађорђева и улица Вука Караџића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4.619.935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800346"/>
                  </a:ext>
                </a:extLst>
              </a:tr>
              <a:tr h="358595">
                <a:tc>
                  <a:txBody>
                    <a:bodyPr/>
                    <a:lstStyle/>
                    <a:p>
                      <a:r>
                        <a:rPr lang="sr-Cyrl-RS" sz="1600" dirty="0"/>
                        <a:t>Изградња водоводне мреже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14.633.997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126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4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sr-Cyrl-RS" sz="3500" b="1" dirty="0"/>
              <a:t>Садржај</a:t>
            </a:r>
            <a:r>
              <a:rPr lang="sr-Cyrl-RS" sz="3000" b="1" dirty="0"/>
              <a:t>:</a:t>
            </a:r>
            <a:endParaRPr lang="sr-Latn-RS" sz="3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447800"/>
            <a:ext cx="8229600" cy="4864291"/>
          </a:xfrm>
        </p:spPr>
        <p:txBody>
          <a:bodyPr>
            <a:normAutofit/>
          </a:bodyPr>
          <a:lstStyle/>
          <a:p>
            <a:r>
              <a:rPr lang="sr-Cyrl-RS" sz="2400" dirty="0"/>
              <a:t>Уводна реч</a:t>
            </a:r>
          </a:p>
          <a:p>
            <a:r>
              <a:rPr lang="sr-Cyrl-RS" sz="2400" dirty="0"/>
              <a:t>Структура остварених текућих прихода и примања</a:t>
            </a:r>
          </a:p>
          <a:p>
            <a:r>
              <a:rPr lang="sr-Cyrl-RS" sz="2400" dirty="0"/>
              <a:t>Остварење прихода и примања у односу на план</a:t>
            </a:r>
          </a:p>
          <a:p>
            <a:r>
              <a:rPr lang="sr-Cyrl-RS" sz="2400" dirty="0"/>
              <a:t>Структура извршених расхода и издатака</a:t>
            </a:r>
          </a:p>
          <a:p>
            <a:r>
              <a:rPr lang="sr-Cyrl-RS" sz="2400" dirty="0"/>
              <a:t>Извршење расхода и издатака у односу на план</a:t>
            </a:r>
          </a:p>
          <a:p>
            <a:r>
              <a:rPr lang="sr-Cyrl-RS" sz="2400" dirty="0"/>
              <a:t>Преглед извршења према организационој класификацији</a:t>
            </a:r>
          </a:p>
          <a:p>
            <a:r>
              <a:rPr lang="sr-Cyrl-RS" sz="2400" dirty="0"/>
              <a:t>Преглед извршења по програмима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311682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09599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Локални економски развој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2415" y="1351704"/>
            <a:ext cx="8595360" cy="4937760"/>
          </a:xfrm>
        </p:spPr>
        <p:txBody>
          <a:bodyPr>
            <a:normAutofit/>
          </a:bodyPr>
          <a:lstStyle/>
          <a:p>
            <a:r>
              <a:rPr lang="ru-RU" sz="2400" dirty="0"/>
              <a:t>Сврха Програма је обезбеђивање стимулативног оквира за пословање и повољног привредног амбијента за </a:t>
            </a:r>
            <a:r>
              <a:rPr lang="ru-RU" sz="2400" dirty="0" err="1"/>
              <a:t>привлачење</a:t>
            </a:r>
            <a:r>
              <a:rPr lang="ru-RU" sz="2400" dirty="0"/>
              <a:t> </a:t>
            </a:r>
            <a:r>
              <a:rPr lang="ru-RU" sz="2400" dirty="0" err="1"/>
              <a:t>инвестиција</a:t>
            </a:r>
            <a:r>
              <a:rPr lang="ru-RU" sz="2400" dirty="0"/>
              <a:t>.</a:t>
            </a:r>
            <a:endParaRPr lang="ru-RU" sz="2400" i="1" dirty="0">
              <a:solidFill>
                <a:srgbClr val="FF0000"/>
              </a:solidFill>
            </a:endParaRPr>
          </a:p>
          <a:p>
            <a:pPr lvl="0" algn="just">
              <a:lnSpc>
                <a:spcPct val="100000"/>
              </a:lnSpc>
            </a:pPr>
            <a:r>
              <a:rPr lang="sr-Cyrl-RS" sz="2400" dirty="0">
                <a:solidFill>
                  <a:prstClr val="black"/>
                </a:solidFill>
              </a:rPr>
              <a:t>У оквиру овог програма у 2023. години, потрошена су сва средства која су планирана у буџету, у износу од 5.000.000 динара. Самим тим стопа извршења опредељених средстава износи 100%.</a:t>
            </a:r>
          </a:p>
          <a:p>
            <a:pPr lvl="0" algn="just">
              <a:lnSpc>
                <a:spcPct val="100000"/>
              </a:lnSpc>
            </a:pPr>
            <a:r>
              <a:rPr lang="sr-Cyrl-RS" sz="2400" dirty="0">
                <a:solidFill>
                  <a:prstClr val="black"/>
                </a:solidFill>
              </a:rPr>
              <a:t>Наведена средства потрошена су у оквиру спровођења мере активне политике запошљавања</a:t>
            </a:r>
            <a:r>
              <a:rPr lang="en-US" sz="2400" dirty="0">
                <a:solidFill>
                  <a:prstClr val="black"/>
                </a:solidFill>
              </a:rPr>
              <a:t> - </a:t>
            </a:r>
            <a:r>
              <a:rPr lang="sr-Cyrl-RS" sz="2400" dirty="0">
                <a:solidFill>
                  <a:prstClr val="black"/>
                </a:solidFill>
              </a:rPr>
              <a:t>Дотације организацијама за обавезно социјално осигурање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  <a:endParaRPr lang="sr-Cyrl-RS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A8E6CC-7EAA-46E2-9A90-2EE9F792F188}"/>
              </a:ext>
            </a:extLst>
          </p:cNvPr>
          <p:cNvSpPr txBox="1">
            <a:spLocks/>
          </p:cNvSpPr>
          <p:nvPr/>
        </p:nvSpPr>
        <p:spPr>
          <a:xfrm>
            <a:off x="515313" y="976800"/>
            <a:ext cx="8113374" cy="394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r-Cyrl-RS" sz="1200" b="0" dirty="0"/>
          </a:p>
        </p:txBody>
      </p:sp>
    </p:spTree>
    <p:extLst>
      <p:ext uri="{BB962C8B-B14F-4D97-AF65-F5344CB8AC3E}">
        <p14:creationId xmlns:p14="http://schemas.microsoft.com/office/powerpoint/2010/main" val="84640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26522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Развој туризма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66712" y="849489"/>
            <a:ext cx="8595360" cy="57799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sr-Cyrl-RS" sz="2400" dirty="0"/>
          </a:p>
          <a:p>
            <a:pPr algn="just">
              <a:lnSpc>
                <a:spcPct val="100000"/>
              </a:lnSpc>
            </a:pPr>
            <a:r>
              <a:rPr lang="ru-RU" sz="1800" dirty="0"/>
              <a:t>Сврха Програма је унапређење туристичке понуде на територији општине Куршумлије, управљање развојем туризма и </a:t>
            </a:r>
            <a:r>
              <a:rPr lang="ru-RU" sz="1800" dirty="0" err="1"/>
              <a:t>промоција</a:t>
            </a:r>
            <a:r>
              <a:rPr lang="ru-RU" sz="1800" dirty="0"/>
              <a:t> туристичких манифестаија.</a:t>
            </a:r>
            <a:endParaRPr lang="sr-Cyrl-RS" sz="1800" dirty="0"/>
          </a:p>
          <a:p>
            <a:pPr algn="just">
              <a:lnSpc>
                <a:spcPct val="100000"/>
              </a:lnSpc>
            </a:pPr>
            <a:r>
              <a:rPr lang="sr-Cyrl-RS" sz="1800" dirty="0"/>
              <a:t>У оквиру овог програма у 2023. години, из буџета општине је потрошено 20.842.005 динара. Наведени износ представља 97,32% извршења планираних буџетских расхода у оквиру Програма, који  су износили 21.417.000 динара.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Cyrl-RS" sz="2400" dirty="0"/>
          </a:p>
          <a:p>
            <a:pPr algn="just">
              <a:lnSpc>
                <a:spcPct val="100000"/>
              </a:lnSpc>
            </a:pPr>
            <a:endParaRPr lang="sr-Cyrl-RS" sz="2400" dirty="0"/>
          </a:p>
          <a:p>
            <a:pPr marL="0" indent="0">
              <a:buNone/>
            </a:pPr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22D28EB5-3836-4C5B-92D4-4FC48635E6DD}"/>
              </a:ext>
            </a:extLst>
          </p:cNvPr>
          <p:cNvSpPr txBox="1">
            <a:spLocks/>
          </p:cNvSpPr>
          <p:nvPr/>
        </p:nvSpPr>
        <p:spPr>
          <a:xfrm>
            <a:off x="461010" y="853890"/>
            <a:ext cx="8406765" cy="449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sr-Cyrl-RS" sz="1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DCFB121-0FEC-4CFB-9832-A59A66511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63273"/>
              </p:ext>
            </p:extLst>
          </p:nvPr>
        </p:nvGraphicFramePr>
        <p:xfrm>
          <a:off x="393858" y="3048000"/>
          <a:ext cx="8356283" cy="3252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7966">
                  <a:extLst>
                    <a:ext uri="{9D8B030D-6E8A-4147-A177-3AD203B41FA5}">
                      <a16:colId xmlns:a16="http://schemas.microsoft.com/office/drawing/2014/main" val="131827165"/>
                    </a:ext>
                  </a:extLst>
                </a:gridCol>
                <a:gridCol w="1988317">
                  <a:extLst>
                    <a:ext uri="{9D8B030D-6E8A-4147-A177-3AD203B41FA5}">
                      <a16:colId xmlns:a16="http://schemas.microsoft.com/office/drawing/2014/main" val="325068979"/>
                    </a:ext>
                  </a:extLst>
                </a:gridCol>
              </a:tblGrid>
              <a:tr h="47747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</a:t>
                      </a: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 БУЏЕТА</a:t>
                      </a:r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53506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Управљање развојем туризма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8.742.239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82806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Културно лето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7.361.796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10891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Београдски манифест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360.000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688425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Сајам туризма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897.905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379298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Немањини дани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3.079.930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30278"/>
                  </a:ext>
                </a:extLst>
              </a:tr>
              <a:tr h="347257">
                <a:tc>
                  <a:txBody>
                    <a:bodyPr/>
                    <a:lstStyle/>
                    <a:p>
                      <a:r>
                        <a:rPr lang="sr-Cyrl-RS" sz="1800" dirty="0"/>
                        <a:t>Пливање за Богојављенски крст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73.619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748153"/>
                  </a:ext>
                </a:extLst>
              </a:tr>
              <a:tr h="547491">
                <a:tc>
                  <a:txBody>
                    <a:bodyPr/>
                    <a:lstStyle/>
                    <a:p>
                      <a:r>
                        <a:rPr lang="sr-Cyrl-RS" sz="1800" dirty="0"/>
                        <a:t>Васкршња чаролија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326.515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06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667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2450" y="326136"/>
            <a:ext cx="8591550" cy="762000"/>
          </a:xfrm>
        </p:spPr>
        <p:txBody>
          <a:bodyPr>
            <a:noAutofit/>
          </a:bodyPr>
          <a:lstStyle/>
          <a:p>
            <a:r>
              <a:rPr lang="sr-Cyrl-RS" sz="3200" dirty="0"/>
              <a:t>ПРОГРАМ: Пољопривреда и рурални развој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451018"/>
            <a:ext cx="8595360" cy="5016836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6" name="Rectangle 5"/>
          <p:cNvSpPr/>
          <p:nvPr/>
        </p:nvSpPr>
        <p:spPr>
          <a:xfrm>
            <a:off x="274320" y="1066800"/>
            <a:ext cx="83667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Cyrl-C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/>
              <a:t>Сврха Програма је унапређивање пољопривредне производње у општини </a:t>
            </a:r>
            <a:r>
              <a:rPr lang="ru-RU" sz="2400" dirty="0" err="1"/>
              <a:t>Куршумлија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sz="2400" dirty="0"/>
              <a:t>У оквиру овог програма у 2023. години, потрошено је 15.569.862 динара из буџета општине. Наведени износ представља 91,59% извршења планираних буџетских расхода у оквиру Програма, који су износили 17.000.000 динара.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sz="2400" dirty="0">
                <a:solidFill>
                  <a:prstClr val="black"/>
                </a:solidFill>
              </a:rPr>
              <a:t>Целокупни износ средстава потрошен је у оквиру спровођења мере подршке руралном развоју, кроз субвенције јавним </a:t>
            </a:r>
            <a:r>
              <a:rPr lang="sr-Cyrl-RS" sz="2400" dirty="0" err="1">
                <a:solidFill>
                  <a:prstClr val="black"/>
                </a:solidFill>
              </a:rPr>
              <a:t>нефинансијским</a:t>
            </a:r>
            <a:r>
              <a:rPr lang="sr-Cyrl-RS" sz="2400" dirty="0">
                <a:solidFill>
                  <a:prstClr val="black"/>
                </a:solidFill>
              </a:rPr>
              <a:t> предузећима и организацијама. 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Cyrl-RS" dirty="0"/>
          </a:p>
          <a:p>
            <a:endParaRPr lang="sr-Cyrl-C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061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09600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Заштита животне средине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530939"/>
            <a:ext cx="8444528" cy="4797552"/>
          </a:xfrm>
        </p:spPr>
        <p:txBody>
          <a:bodyPr/>
          <a:lstStyle/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5" name="Rectangle 4"/>
          <p:cNvSpPr/>
          <p:nvPr/>
        </p:nvSpPr>
        <p:spPr>
          <a:xfrm>
            <a:off x="274320" y="1066800"/>
            <a:ext cx="823783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Сврха Програма је обезбеђивање услова за одрживи развој локалне заједнице одговорним односом према животној средини, као и ефикасно и одрживо управљање отпадним водама и отпадом.</a:t>
            </a:r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У оквиру овог програма у 2023. години, из буџета је потрошено 13.518.414 динара. Наведени износ представља 85,02% извршења планираних буџетских расхода у оквиру Програма, који су износили 15.900.000 динара.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Преостала планирана средства у износу од 2.000.000 динара која се односе на управљање заштитом животне средине, нису реализована, што је довело до тога да проценат извршења опредељених средстава за целокупни програм - буде процентуално нижи.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Latn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Cyrl-RS" dirty="0"/>
          </a:p>
          <a:p>
            <a:endParaRPr lang="sr-Cyrl-CS" i="1" dirty="0">
              <a:solidFill>
                <a:srgbClr val="FF0000"/>
              </a:solidFill>
            </a:endParaRPr>
          </a:p>
          <a:p>
            <a:endParaRPr lang="sr-Cyrl-CS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717BDC-7563-4EF4-8070-33FCC68B6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578729"/>
              </p:ext>
            </p:extLst>
          </p:nvPr>
        </p:nvGraphicFramePr>
        <p:xfrm>
          <a:off x="481584" y="4495800"/>
          <a:ext cx="8030000" cy="152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4000">
                  <a:extLst>
                    <a:ext uri="{9D8B030D-6E8A-4147-A177-3AD203B41FA5}">
                      <a16:colId xmlns:a16="http://schemas.microsoft.com/office/drawing/2014/main" val="189637573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870075106"/>
                    </a:ext>
                  </a:extLst>
                </a:gridCol>
              </a:tblGrid>
              <a:tr h="66821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573850"/>
                  </a:ext>
                </a:extLst>
              </a:tr>
              <a:tr h="427892">
                <a:tc>
                  <a:txBody>
                    <a:bodyPr/>
                    <a:lstStyle/>
                    <a:p>
                      <a:r>
                        <a:rPr lang="sr-Cyrl-RS" sz="1600" dirty="0"/>
                        <a:t>Управљање отпадним водама и канализациона инфраструктура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4.990.057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293306"/>
                  </a:ext>
                </a:extLst>
              </a:tr>
              <a:tr h="427892">
                <a:tc>
                  <a:txBody>
                    <a:bodyPr/>
                    <a:lstStyle/>
                    <a:p>
                      <a:r>
                        <a:rPr lang="sr-Cyrl-RS" sz="1600" dirty="0"/>
                        <a:t>Изградња канализационе мреже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8.528.357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267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65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938802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Организација саобраћаја и саобраћајна инфраструктура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6225" y="1162822"/>
            <a:ext cx="8595360" cy="5302510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algn="just"/>
            <a:r>
              <a:rPr lang="sr-Cyrl-RS" sz="1800" dirty="0"/>
              <a:t>Сврха програма је у</a:t>
            </a:r>
            <a:r>
              <a:rPr lang="ru-RU" sz="1800" dirty="0"/>
              <a:t>напређење организације саобраћаја </a:t>
            </a:r>
            <a:r>
              <a:rPr lang="en-US" sz="1800" dirty="0"/>
              <a:t>и </a:t>
            </a:r>
            <a:r>
              <a:rPr lang="en-US" sz="1800" dirty="0" err="1"/>
              <a:t>саобраћајне</a:t>
            </a:r>
            <a:r>
              <a:rPr lang="en-US" sz="1800" dirty="0"/>
              <a:t> </a:t>
            </a:r>
            <a:r>
              <a:rPr lang="en-US" sz="1800" dirty="0" err="1"/>
              <a:t>инфраструктуре</a:t>
            </a:r>
            <a:r>
              <a:rPr lang="en-US" sz="1800" dirty="0"/>
              <a:t> </a:t>
            </a:r>
            <a:r>
              <a:rPr lang="ru-RU" sz="1800" dirty="0"/>
              <a:t>на територији Куршумлије.</a:t>
            </a:r>
          </a:p>
          <a:p>
            <a:pPr algn="just"/>
            <a:r>
              <a:rPr lang="sr-Cyrl-RS" sz="1800" dirty="0"/>
              <a:t>У оквиру овог програма у 2023. години, из буџета општине је потрошено 92.254.147 динара. Наведени износ представља 85,82% извршења планираних буџетских расхода у оквиру Програма, који  су износили 107.500.000 динара.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sr-Cyrl-RS" sz="1800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r-Cyrl-RS" sz="1800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r-Cyrl-RS" sz="1800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r-Cyrl-RS" sz="1800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6096000"/>
            <a:ext cx="899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4D698C-A170-471D-AA64-BE9134B27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539727"/>
              </p:ext>
            </p:extLst>
          </p:nvPr>
        </p:nvGraphicFramePr>
        <p:xfrm>
          <a:off x="272414" y="3129280"/>
          <a:ext cx="8414386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2186">
                  <a:extLst>
                    <a:ext uri="{9D8B030D-6E8A-4147-A177-3AD203B41FA5}">
                      <a16:colId xmlns:a16="http://schemas.microsoft.com/office/drawing/2014/main" val="3660609253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4082949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431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Управљање и одржавање саобраћајне инфраструктуре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44.210.449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44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Јавни градски и приградски превоз путника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3.857.997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344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Унапређење безбедности саобраћаја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5.511.082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72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Сигнализација </a:t>
                      </a:r>
                      <a:r>
                        <a:rPr lang="en-US" sz="1600" dirty="0"/>
                        <a:t>– </a:t>
                      </a:r>
                      <a:r>
                        <a:rPr lang="sr-Cyrl-RS" sz="1600" dirty="0"/>
                        <a:t>улица Карађорђева и улица Вука Караџића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1.386.900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408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Асфалтирање улица и изградња мостова на територији општине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19.876.110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977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Асфалтирање струганим асфалтом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5.905.104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960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Асфалтирање прилаза и платоа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11.506.503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5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786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838200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Предшколско васпитање и образовање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444753"/>
            <a:ext cx="8595360" cy="4937760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Сврха Програмa је омогућавање обухвата предшколске деце у вртићима, односно функционисање и остваривање предшколског васпитања и образовања.</a:t>
            </a:r>
          </a:p>
          <a:p>
            <a:pPr algn="just"/>
            <a:r>
              <a:rPr lang="sr-Cyrl-RS" sz="2400" dirty="0"/>
              <a:t>У оквиру овог програма у 2023. години, из буџета је потрошено 108.963.680 динара. Наведени износ представља 98,15% извршења планираних буџетских расхода у оквиру Програма, који  су износили 111.021.500  динара. </a:t>
            </a:r>
          </a:p>
          <a:p>
            <a:pPr algn="just"/>
            <a:r>
              <a:rPr lang="sr-Cyrl-RS" sz="2400" dirty="0"/>
              <a:t>Сва наведена средства, потрошена су на текуће активности у вези са редовним функционисањем предшколског образовања у Куршумлији (плате, накнаде, социјална давања, доприноси, додаци и остали трошкови) које се реализује у оквиру дечијег вртића Сунце.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sr-Cyrl-RS" sz="2400" dirty="0"/>
          </a:p>
          <a:p>
            <a:pPr marL="109728" indent="0">
              <a:buNone/>
            </a:pPr>
            <a:endParaRPr lang="sr-Cyrl-RS" sz="240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5D4AD7-55F0-4DC8-A663-259610176E9F}"/>
              </a:ext>
            </a:extLst>
          </p:cNvPr>
          <p:cNvSpPr txBox="1">
            <a:spLocks/>
          </p:cNvSpPr>
          <p:nvPr/>
        </p:nvSpPr>
        <p:spPr>
          <a:xfrm>
            <a:off x="296443" y="990601"/>
            <a:ext cx="8293696" cy="45415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r-Cyrl-R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8240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152401"/>
            <a:ext cx="8591550" cy="638558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Основно образовање и васпитање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066800"/>
            <a:ext cx="8595360" cy="4937760"/>
          </a:xfrm>
        </p:spPr>
        <p:txBody>
          <a:bodyPr/>
          <a:lstStyle/>
          <a:p>
            <a:pPr algn="just"/>
            <a:endParaRPr lang="sr-Cyrl-RS" sz="2000" dirty="0"/>
          </a:p>
          <a:p>
            <a:pPr algn="just">
              <a:lnSpc>
                <a:spcPct val="100000"/>
              </a:lnSpc>
            </a:pPr>
            <a:r>
              <a:rPr lang="ru-RU" sz="2000" dirty="0">
                <a:solidFill>
                  <a:prstClr val="black"/>
                </a:solidFill>
              </a:rPr>
              <a:t>Сврха Програма је доступност основног образовања свој деци са територије општине Куршумлија у складу са прописаним стандардима.</a:t>
            </a:r>
            <a:endParaRPr lang="sr-Cyrl-RS" sz="2000" dirty="0"/>
          </a:p>
          <a:p>
            <a:pPr algn="just">
              <a:lnSpc>
                <a:spcPct val="100000"/>
              </a:lnSpc>
            </a:pPr>
            <a:r>
              <a:rPr lang="sr-Cyrl-RS" sz="2000" dirty="0"/>
              <a:t>У оквиру овог програма у 2023. години, потрошено је 61.204.256 динара буџетских средстава. Наведени износ представља 91,83% извршења планираних буџетских расхода у оквиру Програма, који  су износили 66.646.000  динара. </a:t>
            </a:r>
          </a:p>
          <a:p>
            <a:pPr algn="just">
              <a:lnSpc>
                <a:spcPct val="100000"/>
              </a:lnSpc>
            </a:pPr>
            <a:r>
              <a:rPr lang="sr-Cyrl-RS" sz="2000" dirty="0"/>
              <a:t>Целокупан износ потрошен је у циљу реализације делатности основног образовања и васпитања, које се одвија у</a:t>
            </a:r>
            <a:r>
              <a:rPr lang="ru-RU" sz="2000" dirty="0"/>
              <a:t> основној школи „Милоје Закић“ са одељењима у Лукову (осам разреда), Сеоцу, Штави, Бабици, Мачковцу, Тмави, Жучу (четири разреда) и основној школи „Дринка Павловић“, са подручним одељењима у Рачи и Грабовници (осморазредна), затим у Богујевцу, Добром Долу, Доњем Точану, Иван Кули, Куршумлисјкој Бањи, Кастрату, Мердару, Малој Косаници, Мачјој стени, Пролом Бањи и Рудару – (четири разреда).</a:t>
            </a:r>
          </a:p>
          <a:p>
            <a:pPr algn="just"/>
            <a:endParaRPr lang="sr-Cyrl-RS" sz="2000" dirty="0"/>
          </a:p>
          <a:p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212254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48134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Средње образовање и васпитање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ru-RU" sz="2400" dirty="0">
                <a:solidFill>
                  <a:prstClr val="black"/>
                </a:solidFill>
              </a:rPr>
              <a:t>Сврха Програма је доступност средњег образовања у складу са прописаним стандардима и потребама за образовним профилима који одговарају циљевима развоја општине и </a:t>
            </a:r>
            <a:r>
              <a:rPr lang="ru-RU" sz="2400" dirty="0" err="1">
                <a:solidFill>
                  <a:prstClr val="black"/>
                </a:solidFill>
              </a:rPr>
              <a:t>привреде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</a:p>
          <a:p>
            <a:pPr algn="just"/>
            <a:r>
              <a:rPr lang="sr-Cyrl-RS" sz="2400" dirty="0"/>
              <a:t>У оквиру овог програма у 2023. години, из буџета је издвојено 18.438.822 динара. Наведени износ представља 78,04% извршења планираних буџетских расхода у оквиру Програма, који  су износили  23.627.000 динара.</a:t>
            </a:r>
          </a:p>
          <a:p>
            <a:pPr algn="just"/>
            <a:r>
              <a:rPr lang="sr-Cyrl-RS" sz="2400" dirty="0"/>
              <a:t>Целокупан износ потрошен је у циљу реализације делатности средњег образовања и васпитања, које се одвија у Гимназији и Економској школи.</a:t>
            </a:r>
          </a:p>
          <a:p>
            <a:endParaRPr lang="sr-Cyrl-RS" sz="2400" dirty="0">
              <a:solidFill>
                <a:prstClr val="black"/>
              </a:solidFill>
            </a:endParaRPr>
          </a:p>
          <a:p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90301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09600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Социјална и дечија заштита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97561" y="838201"/>
            <a:ext cx="8458200" cy="5806439"/>
          </a:xfrm>
        </p:spPr>
        <p:txBody>
          <a:bodyPr/>
          <a:lstStyle/>
          <a:p>
            <a:pPr algn="just"/>
            <a:r>
              <a:rPr lang="sr-Cyrl-RS" sz="1600" dirty="0">
                <a:solidFill>
                  <a:prstClr val="black"/>
                </a:solidFill>
              </a:rPr>
              <a:t>Сврха Програма је </a:t>
            </a:r>
            <a:r>
              <a:rPr lang="ru-RU" sz="1600" dirty="0">
                <a:solidFill>
                  <a:prstClr val="black"/>
                </a:solidFill>
              </a:rPr>
              <a:t>обезбеђивање свеобухватне социјалне заштите и помоћи најугроженијем становништву општине Куршумлија.</a:t>
            </a:r>
          </a:p>
          <a:p>
            <a:pPr algn="just"/>
            <a:r>
              <a:rPr lang="sr-Cyrl-RS" sz="1600" dirty="0"/>
              <a:t>У оквиру овог програма у 2023. години, из буџета је потрошено је 70.567.676 динара. Наведени износ представља 95,83% извршења планираних буџетских расхода у оквиру Програма, који су износили 73.635.964 динара. Поједине активности финансиране су трансферима од других нивоа власти. </a:t>
            </a:r>
          </a:p>
          <a:p>
            <a:pPr marL="0" indent="0" algn="just">
              <a:buNone/>
            </a:pPr>
            <a:endParaRPr lang="sr-Cyrl-RS" sz="1800" dirty="0"/>
          </a:p>
          <a:p>
            <a:pPr marL="0" indent="0" algn="just">
              <a:buNone/>
            </a:pPr>
            <a:endParaRPr lang="ru-RU" sz="2400" dirty="0">
              <a:solidFill>
                <a:prstClr val="black"/>
              </a:solidFill>
            </a:endParaRPr>
          </a:p>
          <a:p>
            <a:endParaRPr lang="sr-Cyrl-RS" sz="2400" dirty="0">
              <a:solidFill>
                <a:prstClr val="black"/>
              </a:solidFill>
            </a:endParaRPr>
          </a:p>
          <a:p>
            <a:endParaRPr lang="sr-Cyrl-RS" dirty="0"/>
          </a:p>
          <a:p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F6E4ED7-F859-4EE5-964C-A1C703478D09}"/>
              </a:ext>
            </a:extLst>
          </p:cNvPr>
          <p:cNvSpPr txBox="1">
            <a:spLocks/>
          </p:cNvSpPr>
          <p:nvPr/>
        </p:nvSpPr>
        <p:spPr>
          <a:xfrm>
            <a:off x="566928" y="914400"/>
            <a:ext cx="7886699" cy="2779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r-Cyrl-R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C75BB4-7A61-4E9D-AA36-43E5599A5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043304"/>
              </p:ext>
            </p:extLst>
          </p:nvPr>
        </p:nvGraphicFramePr>
        <p:xfrm>
          <a:off x="369760" y="2362200"/>
          <a:ext cx="8313802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040">
                  <a:extLst>
                    <a:ext uri="{9D8B030D-6E8A-4147-A177-3AD203B41FA5}">
                      <a16:colId xmlns:a16="http://schemas.microsoft.com/office/drawing/2014/main" val="2979380437"/>
                    </a:ext>
                  </a:extLst>
                </a:gridCol>
                <a:gridCol w="2663762">
                  <a:extLst>
                    <a:ext uri="{9D8B030D-6E8A-4147-A177-3AD203B41FA5}">
                      <a16:colId xmlns:a16="http://schemas.microsoft.com/office/drawing/2014/main" val="39337243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606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Једнократне помоћи и други облици помоћи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10.497.404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60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Породични и домски смештај, прихватилишта и друге врсте смештаја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1.640.875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579248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Подршка реализацији програма Црвеног крста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8.618.558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430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Подршка деци и породици са децом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14.445.847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66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Подршка рађању и родитељству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23.820.000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11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/>
                        <a:t> </a:t>
                      </a:r>
                      <a:r>
                        <a:rPr lang="sr-Cyrl-RS" sz="1400" dirty="0"/>
                        <a:t>Нега старих и болесних лица </a:t>
                      </a:r>
                      <a:r>
                        <a:rPr lang="en-US" sz="1400" dirty="0"/>
                        <a:t>-</a:t>
                      </a:r>
                      <a:r>
                        <a:rPr lang="sr-Cyrl-RS" sz="1400" dirty="0"/>
                        <a:t> </a:t>
                      </a:r>
                      <a:r>
                        <a:rPr lang="sr-Cyrl-RS" sz="1400" dirty="0" err="1"/>
                        <a:t>геронто</a:t>
                      </a:r>
                      <a:r>
                        <a:rPr lang="sr-Cyrl-RS" sz="1400" dirty="0"/>
                        <a:t> домаћице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11.544.991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205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ОСТАЛИХ ИЗВОРА ФИНАНСИРАЊА</a:t>
                      </a: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577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/>
                        <a:t>Подршка деци и породици са децом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4.830.000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818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Куповина сеоске куће са окућницом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3.600.000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4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Нега старих и болесних лица </a:t>
                      </a:r>
                      <a:r>
                        <a:rPr lang="en-US" sz="1400" dirty="0"/>
                        <a:t>-</a:t>
                      </a:r>
                      <a:r>
                        <a:rPr lang="sr-Cyrl-RS" sz="1400" dirty="0"/>
                        <a:t> </a:t>
                      </a:r>
                      <a:r>
                        <a:rPr lang="sr-Cyrl-RS" sz="1400" dirty="0" err="1"/>
                        <a:t>геронто</a:t>
                      </a:r>
                      <a:r>
                        <a:rPr lang="sr-Cyrl-RS" sz="1400" dirty="0"/>
                        <a:t> домаћице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3.004.000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381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35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33399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Здравствена заштита</a:t>
            </a:r>
            <a:endParaRPr lang="sr-Latn-RS" sz="3200" dirty="0"/>
          </a:p>
        </p:txBody>
      </p:sp>
      <p:sp>
        <p:nvSpPr>
          <p:cNvPr id="4" name="Rectangle 3"/>
          <p:cNvSpPr/>
          <p:nvPr/>
        </p:nvSpPr>
        <p:spPr>
          <a:xfrm>
            <a:off x="190500" y="914400"/>
            <a:ext cx="8763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Сврха Програма је доступност примарне здравствене заштите у складу са националним стандардима, односно обезбеђивање и спровођење активности у областима деловања јавног здравља.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У оквиру овог програма у 2023. години, потрошено је 9</a:t>
            </a:r>
            <a:r>
              <a:rPr lang="en-US" dirty="0"/>
              <a:t>.</a:t>
            </a:r>
            <a:r>
              <a:rPr lang="sr-Cyrl-RS" dirty="0"/>
              <a:t>512</a:t>
            </a:r>
            <a:r>
              <a:rPr lang="en-US" dirty="0"/>
              <a:t>.</a:t>
            </a:r>
            <a:r>
              <a:rPr lang="sr-Cyrl-RS" dirty="0"/>
              <a:t>023 динара. Наведени износ представља </a:t>
            </a:r>
            <a:r>
              <a:rPr lang="en-US" dirty="0"/>
              <a:t>98</a:t>
            </a:r>
            <a:r>
              <a:rPr lang="sr-Cyrl-RS" dirty="0"/>
              <a:t>% извршења планираних буџетских расхода у оквиру Програма, који  су износили </a:t>
            </a:r>
            <a:r>
              <a:rPr lang="en-US" dirty="0"/>
              <a:t>9.700.000</a:t>
            </a:r>
            <a:r>
              <a:rPr lang="sr-Cyrl-RS" dirty="0"/>
              <a:t> динара.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Поједине активности, финансиране су трансферима од других нивоа власти.</a:t>
            </a:r>
          </a:p>
          <a:p>
            <a:pPr algn="just"/>
            <a:endParaRPr lang="en-US" dirty="0">
              <a:solidFill>
                <a:prstClr val="black"/>
              </a:solidFill>
            </a:endParaRPr>
          </a:p>
          <a:p>
            <a:pPr algn="just"/>
            <a:endParaRPr lang="en-US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Cyrl-RS" dirty="0">
              <a:solidFill>
                <a:prstClr val="black"/>
              </a:solidFill>
            </a:endParaRPr>
          </a:p>
          <a:p>
            <a:endParaRPr lang="en-US" sz="1700" i="1" dirty="0">
              <a:solidFill>
                <a:srgbClr val="FF0000"/>
              </a:solidFill>
            </a:endParaRPr>
          </a:p>
          <a:p>
            <a:endParaRPr lang="en-US" sz="1700" i="1" dirty="0">
              <a:solidFill>
                <a:srgbClr val="FF0000"/>
              </a:solidFill>
            </a:endParaRPr>
          </a:p>
          <a:p>
            <a:endParaRPr lang="en-US" sz="1700" i="1" dirty="0">
              <a:solidFill>
                <a:srgbClr val="FF0000"/>
              </a:solidFill>
            </a:endParaRPr>
          </a:p>
          <a:p>
            <a:endParaRPr lang="en-US" sz="1700" i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203DC2-9701-4674-8836-F4A089C59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238752"/>
              </p:ext>
            </p:extLst>
          </p:nvPr>
        </p:nvGraphicFramePr>
        <p:xfrm>
          <a:off x="279942" y="3124200"/>
          <a:ext cx="8486776" cy="325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588">
                  <a:extLst>
                    <a:ext uri="{9D8B030D-6E8A-4147-A177-3AD203B41FA5}">
                      <a16:colId xmlns:a16="http://schemas.microsoft.com/office/drawing/2014/main" val="745086847"/>
                    </a:ext>
                  </a:extLst>
                </a:gridCol>
                <a:gridCol w="2643188">
                  <a:extLst>
                    <a:ext uri="{9D8B030D-6E8A-4147-A177-3AD203B41FA5}">
                      <a16:colId xmlns:a16="http://schemas.microsoft.com/office/drawing/2014/main" val="2372533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412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Функционисање установа примарне здравствене заштите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8.848.780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008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 err="1"/>
                        <a:t>Мртвозорство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463.243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247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Превентивни прегледи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200.000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391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ОСТАЛИХ ИЗВОРА ФИНАНСИРАЊА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36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/>
                        <a:t>Функционисање установа примарне здравствене заштите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58.858.000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70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Унапређење здравствених услуга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7.509.420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089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63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9369" y="238539"/>
            <a:ext cx="8263890" cy="1434415"/>
          </a:xfrm>
        </p:spPr>
        <p:txBody>
          <a:bodyPr anchor="b">
            <a:normAutofit/>
          </a:bodyPr>
          <a:lstStyle/>
          <a:p>
            <a:r>
              <a:rPr lang="sr-Cyrl-RS" sz="4700" b="1" dirty="0"/>
              <a:t>Уводна реч</a:t>
            </a:r>
            <a:endParaRPr lang="sr-Latn-RS" sz="4700" b="1" dirty="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681544"/>
            <a:ext cx="8229600" cy="18288"/>
          </a:xfrm>
          <a:custGeom>
            <a:avLst/>
            <a:gdLst>
              <a:gd name="connsiteX0" fmla="*/ 0 w 8229600"/>
              <a:gd name="connsiteY0" fmla="*/ 0 h 18288"/>
              <a:gd name="connsiteX1" fmla="*/ 521208 w 8229600"/>
              <a:gd name="connsiteY1" fmla="*/ 0 h 18288"/>
              <a:gd name="connsiteX2" fmla="*/ 1371600 w 8229600"/>
              <a:gd name="connsiteY2" fmla="*/ 0 h 18288"/>
              <a:gd name="connsiteX3" fmla="*/ 2221992 w 8229600"/>
              <a:gd name="connsiteY3" fmla="*/ 0 h 18288"/>
              <a:gd name="connsiteX4" fmla="*/ 3072384 w 8229600"/>
              <a:gd name="connsiteY4" fmla="*/ 0 h 18288"/>
              <a:gd name="connsiteX5" fmla="*/ 3511296 w 8229600"/>
              <a:gd name="connsiteY5" fmla="*/ 0 h 18288"/>
              <a:gd name="connsiteX6" fmla="*/ 4114800 w 8229600"/>
              <a:gd name="connsiteY6" fmla="*/ 0 h 18288"/>
              <a:gd name="connsiteX7" fmla="*/ 4553712 w 8229600"/>
              <a:gd name="connsiteY7" fmla="*/ 0 h 18288"/>
              <a:gd name="connsiteX8" fmla="*/ 5239512 w 8229600"/>
              <a:gd name="connsiteY8" fmla="*/ 0 h 18288"/>
              <a:gd name="connsiteX9" fmla="*/ 5843016 w 8229600"/>
              <a:gd name="connsiteY9" fmla="*/ 0 h 18288"/>
              <a:gd name="connsiteX10" fmla="*/ 6611112 w 8229600"/>
              <a:gd name="connsiteY10" fmla="*/ 0 h 18288"/>
              <a:gd name="connsiteX11" fmla="*/ 7461504 w 8229600"/>
              <a:gd name="connsiteY11" fmla="*/ 0 h 18288"/>
              <a:gd name="connsiteX12" fmla="*/ 8229600 w 8229600"/>
              <a:gd name="connsiteY12" fmla="*/ 0 h 18288"/>
              <a:gd name="connsiteX13" fmla="*/ 8229600 w 8229600"/>
              <a:gd name="connsiteY13" fmla="*/ 18288 h 18288"/>
              <a:gd name="connsiteX14" fmla="*/ 7461504 w 8229600"/>
              <a:gd name="connsiteY14" fmla="*/ 18288 h 18288"/>
              <a:gd name="connsiteX15" fmla="*/ 6940296 w 8229600"/>
              <a:gd name="connsiteY15" fmla="*/ 18288 h 18288"/>
              <a:gd name="connsiteX16" fmla="*/ 6419088 w 8229600"/>
              <a:gd name="connsiteY16" fmla="*/ 18288 h 18288"/>
              <a:gd name="connsiteX17" fmla="*/ 5650992 w 8229600"/>
              <a:gd name="connsiteY17" fmla="*/ 18288 h 18288"/>
              <a:gd name="connsiteX18" fmla="*/ 5129784 w 8229600"/>
              <a:gd name="connsiteY18" fmla="*/ 18288 h 18288"/>
              <a:gd name="connsiteX19" fmla="*/ 4690872 w 8229600"/>
              <a:gd name="connsiteY19" fmla="*/ 18288 h 18288"/>
              <a:gd name="connsiteX20" fmla="*/ 4087368 w 8229600"/>
              <a:gd name="connsiteY20" fmla="*/ 18288 h 18288"/>
              <a:gd name="connsiteX21" fmla="*/ 3401568 w 8229600"/>
              <a:gd name="connsiteY21" fmla="*/ 18288 h 18288"/>
              <a:gd name="connsiteX22" fmla="*/ 2798064 w 8229600"/>
              <a:gd name="connsiteY22" fmla="*/ 18288 h 18288"/>
              <a:gd name="connsiteX23" fmla="*/ 2276856 w 8229600"/>
              <a:gd name="connsiteY23" fmla="*/ 18288 h 18288"/>
              <a:gd name="connsiteX24" fmla="*/ 1426464 w 8229600"/>
              <a:gd name="connsiteY24" fmla="*/ 18288 h 18288"/>
              <a:gd name="connsiteX25" fmla="*/ 740664 w 8229600"/>
              <a:gd name="connsiteY25" fmla="*/ 18288 h 18288"/>
              <a:gd name="connsiteX26" fmla="*/ 0 w 8229600"/>
              <a:gd name="connsiteY26" fmla="*/ 18288 h 18288"/>
              <a:gd name="connsiteX27" fmla="*/ 0 w 8229600"/>
              <a:gd name="connsiteY2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8288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8940" y="5812"/>
                  <a:pt x="8229447" y="9773"/>
                  <a:pt x="8229600" y="18288"/>
                </a:cubicBezTo>
                <a:cubicBezTo>
                  <a:pt x="7940706" y="-9293"/>
                  <a:pt x="7792584" y="-16009"/>
                  <a:pt x="7461504" y="18288"/>
                </a:cubicBezTo>
                <a:cubicBezTo>
                  <a:pt x="7130424" y="52585"/>
                  <a:pt x="7080072" y="43845"/>
                  <a:pt x="6940296" y="18288"/>
                </a:cubicBezTo>
                <a:cubicBezTo>
                  <a:pt x="6800520" y="-7269"/>
                  <a:pt x="6672872" y="26671"/>
                  <a:pt x="6419088" y="18288"/>
                </a:cubicBezTo>
                <a:cubicBezTo>
                  <a:pt x="6165304" y="9905"/>
                  <a:pt x="5869721" y="4987"/>
                  <a:pt x="5650992" y="18288"/>
                </a:cubicBezTo>
                <a:cubicBezTo>
                  <a:pt x="5432263" y="31589"/>
                  <a:pt x="5308310" y="3023"/>
                  <a:pt x="5129784" y="18288"/>
                </a:cubicBezTo>
                <a:cubicBezTo>
                  <a:pt x="4951258" y="33553"/>
                  <a:pt x="4799696" y="15357"/>
                  <a:pt x="4690872" y="18288"/>
                </a:cubicBezTo>
                <a:cubicBezTo>
                  <a:pt x="4582048" y="21219"/>
                  <a:pt x="4311124" y="-7836"/>
                  <a:pt x="4087368" y="18288"/>
                </a:cubicBezTo>
                <a:cubicBezTo>
                  <a:pt x="3863612" y="44412"/>
                  <a:pt x="3730288" y="13374"/>
                  <a:pt x="3401568" y="18288"/>
                </a:cubicBezTo>
                <a:cubicBezTo>
                  <a:pt x="3072848" y="23202"/>
                  <a:pt x="3020684" y="32425"/>
                  <a:pt x="2798064" y="18288"/>
                </a:cubicBezTo>
                <a:cubicBezTo>
                  <a:pt x="2575444" y="4151"/>
                  <a:pt x="2440915" y="-7352"/>
                  <a:pt x="2276856" y="18288"/>
                </a:cubicBezTo>
                <a:cubicBezTo>
                  <a:pt x="2112797" y="43928"/>
                  <a:pt x="1726502" y="-9560"/>
                  <a:pt x="1426464" y="18288"/>
                </a:cubicBezTo>
                <a:cubicBezTo>
                  <a:pt x="1126426" y="46136"/>
                  <a:pt x="992925" y="21016"/>
                  <a:pt x="740664" y="18288"/>
                </a:cubicBezTo>
                <a:cubicBezTo>
                  <a:pt x="488403" y="15560"/>
                  <a:pt x="195650" y="-16061"/>
                  <a:pt x="0" y="18288"/>
                </a:cubicBezTo>
                <a:cubicBezTo>
                  <a:pt x="348" y="9455"/>
                  <a:pt x="654" y="3983"/>
                  <a:pt x="0" y="0"/>
                </a:cubicBezTo>
                <a:close/>
              </a:path>
              <a:path w="8229600" h="18288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30508" y="6337"/>
                  <a:pt x="8228722" y="11778"/>
                  <a:pt x="8229600" y="18288"/>
                </a:cubicBezTo>
                <a:cubicBezTo>
                  <a:pt x="8075287" y="35054"/>
                  <a:pt x="7821366" y="21850"/>
                  <a:pt x="7626096" y="18288"/>
                </a:cubicBezTo>
                <a:cubicBezTo>
                  <a:pt x="7430826" y="14726"/>
                  <a:pt x="7320004" y="-9669"/>
                  <a:pt x="7022592" y="18288"/>
                </a:cubicBezTo>
                <a:cubicBezTo>
                  <a:pt x="6725180" y="46245"/>
                  <a:pt x="6348804" y="-14025"/>
                  <a:pt x="6172200" y="18288"/>
                </a:cubicBezTo>
                <a:cubicBezTo>
                  <a:pt x="5995596" y="50601"/>
                  <a:pt x="5788102" y="22890"/>
                  <a:pt x="5650992" y="18288"/>
                </a:cubicBezTo>
                <a:cubicBezTo>
                  <a:pt x="5513882" y="13686"/>
                  <a:pt x="5198399" y="29121"/>
                  <a:pt x="4882896" y="18288"/>
                </a:cubicBezTo>
                <a:cubicBezTo>
                  <a:pt x="4567393" y="7455"/>
                  <a:pt x="4557008" y="26965"/>
                  <a:pt x="4443984" y="18288"/>
                </a:cubicBezTo>
                <a:cubicBezTo>
                  <a:pt x="4330960" y="9611"/>
                  <a:pt x="4061674" y="28891"/>
                  <a:pt x="3758184" y="18288"/>
                </a:cubicBezTo>
                <a:cubicBezTo>
                  <a:pt x="3454694" y="7685"/>
                  <a:pt x="3380392" y="19119"/>
                  <a:pt x="3236976" y="18288"/>
                </a:cubicBezTo>
                <a:cubicBezTo>
                  <a:pt x="3093560" y="17457"/>
                  <a:pt x="2632116" y="37607"/>
                  <a:pt x="2386584" y="18288"/>
                </a:cubicBezTo>
                <a:cubicBezTo>
                  <a:pt x="2141052" y="-1031"/>
                  <a:pt x="2110884" y="28777"/>
                  <a:pt x="1947672" y="18288"/>
                </a:cubicBezTo>
                <a:cubicBezTo>
                  <a:pt x="1784460" y="7799"/>
                  <a:pt x="1535467" y="461"/>
                  <a:pt x="1261872" y="18288"/>
                </a:cubicBezTo>
                <a:cubicBezTo>
                  <a:pt x="988277" y="36115"/>
                  <a:pt x="1021096" y="10375"/>
                  <a:pt x="822960" y="18288"/>
                </a:cubicBezTo>
                <a:cubicBezTo>
                  <a:pt x="624824" y="26201"/>
                  <a:pt x="298309" y="1283"/>
                  <a:pt x="0" y="18288"/>
                </a:cubicBezTo>
                <a:cubicBezTo>
                  <a:pt x="-633" y="12278"/>
                  <a:pt x="-757" y="5867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29369" y="1847088"/>
            <a:ext cx="5035164" cy="43434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r-Cyrl-RS" sz="1300" dirty="0"/>
              <a:t>Поштовани грађани Куршумлије,</a:t>
            </a:r>
          </a:p>
          <a:p>
            <a:pPr marL="0" indent="0">
              <a:buNone/>
            </a:pPr>
            <a:r>
              <a:rPr lang="sr-Cyrl-RS" sz="1300" dirty="0"/>
              <a:t>Презентација која је пред Вама има за циљ да</a:t>
            </a:r>
            <a:r>
              <a:rPr lang="sr-Latn-RS" sz="1300" dirty="0"/>
              <a:t>,</a:t>
            </a:r>
            <a:r>
              <a:rPr lang="sr-Cyrl-RS" sz="1300" dirty="0"/>
              <a:t> на што једноставнији и приступачнији начин</a:t>
            </a:r>
            <a:r>
              <a:rPr lang="sr-Latn-RS" sz="1300" dirty="0"/>
              <a:t>,</a:t>
            </a:r>
            <a:r>
              <a:rPr lang="sr-Cyrl-RS" sz="1300" dirty="0"/>
              <a:t> прикаже</a:t>
            </a:r>
            <a:r>
              <a:rPr lang="en-US" sz="1300" dirty="0"/>
              <a:t> </a:t>
            </a:r>
            <a:r>
              <a:rPr lang="sr-Cyrl-RS" sz="1300" dirty="0"/>
              <a:t>како је претходне године утрошен новац из буџета наше општине. </a:t>
            </a:r>
          </a:p>
          <a:p>
            <a:pPr marL="0" indent="0">
              <a:buNone/>
            </a:pPr>
            <a:r>
              <a:rPr lang="sr-Cyrl-RS" sz="1300" dirty="0"/>
              <a:t>Намера нам је да Вам, на сажет и јасан начин, прикажемо колико је остварено прихода и примања као и колико је утрошено расхода и издатака у претходној години како по буџетским корисницима тако и по програмима. </a:t>
            </a:r>
          </a:p>
          <a:p>
            <a:pPr marL="0" indent="0">
              <a:buNone/>
            </a:pPr>
            <a:r>
              <a:rPr lang="sr-Cyrl-RS" sz="1300" dirty="0"/>
              <a:t>Циљ нам је да, у будућности, даље унапредимо сарадњу локалне самоуправе и грађана како у креирању буџета тако и у другим сегментима живота у локалној заједници. Један од начина је и транспарентност трошења буџетских средстава чији приказ је пред Вама. </a:t>
            </a:r>
            <a:r>
              <a:rPr lang="sr-Latn-RS" sz="1300" dirty="0"/>
              <a:t> </a:t>
            </a:r>
          </a:p>
          <a:p>
            <a:pPr marL="0" indent="0">
              <a:buNone/>
            </a:pPr>
            <a:endParaRPr lang="sr-Latn-RS" sz="1300" dirty="0"/>
          </a:p>
          <a:p>
            <a:pPr marL="0" indent="0">
              <a:buNone/>
            </a:pPr>
            <a:r>
              <a:rPr lang="sr-Cyrl-RS" sz="1300" dirty="0"/>
              <a:t>Председник општине</a:t>
            </a:r>
            <a:r>
              <a:rPr lang="sr-Latn-RS" sz="1300" dirty="0"/>
              <a:t> </a:t>
            </a:r>
          </a:p>
          <a:p>
            <a:pPr marL="0" indent="0">
              <a:buNone/>
            </a:pPr>
            <a:r>
              <a:rPr lang="sr-Cyrl-RS" sz="1300" dirty="0"/>
              <a:t>Војимир Чарапић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9AA815-46DD-5DB2-0A6E-10C29CBAF9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798" r="20046" b="-3"/>
          <a:stretch/>
        </p:blipFill>
        <p:spPr>
          <a:xfrm>
            <a:off x="5756743" y="2093976"/>
            <a:ext cx="2955798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617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94924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Развој културе и информисања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88417" y="1068324"/>
            <a:ext cx="8343535" cy="472135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sr-Cyrl-RS" sz="1700" dirty="0">
                <a:solidFill>
                  <a:prstClr val="black"/>
                </a:solidFill>
              </a:rPr>
              <a:t>Сврха Програма је очување, унапређење и представљање културно-историјског наслеђа, културне разноврсности, продукције и стваралаштва у локалној заједници и остваривање права грађана на информисање и унапређење јавног информисања.</a:t>
            </a:r>
          </a:p>
          <a:p>
            <a:pPr algn="just">
              <a:defRPr/>
            </a:pPr>
            <a:r>
              <a:rPr lang="sr-Cyrl-RS" sz="1700" dirty="0"/>
              <a:t>У оквиру овог програма у 2023. години, потрошено је 13.990.548 динара из буџета општине. Наведени износ представља 93,5% извршења планираних буџетских расхода у оквиру Програма, који  су износили 14.961.000 динара. </a:t>
            </a:r>
          </a:p>
          <a:p>
            <a:pPr algn="just">
              <a:defRPr/>
            </a:pPr>
            <a:r>
              <a:rPr lang="sr-Cyrl-RS" sz="1700" dirty="0"/>
              <a:t>Поједине активности спроведене су средствима трансфера од других нивоа власти. </a:t>
            </a:r>
          </a:p>
          <a:p>
            <a:pPr algn="just">
              <a:defRPr/>
            </a:pPr>
            <a:endParaRPr lang="sr-Cyrl-RS" sz="1800" dirty="0"/>
          </a:p>
          <a:p>
            <a:pPr algn="just">
              <a:defRPr/>
            </a:pPr>
            <a:endParaRPr lang="sr-Cyrl-RS" sz="1800" dirty="0"/>
          </a:p>
          <a:p>
            <a:pPr algn="just">
              <a:defRPr/>
            </a:pPr>
            <a:endParaRPr lang="sr-Cyrl-RS" sz="18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sr-Cyrl-RS" sz="1600" dirty="0">
              <a:solidFill>
                <a:prstClr val="black"/>
              </a:solidFill>
            </a:endParaRPr>
          </a:p>
          <a:p>
            <a:pPr algn="just"/>
            <a:endParaRPr lang="sr-Cyrl-RS" sz="1600" dirty="0"/>
          </a:p>
          <a:p>
            <a:pPr marL="109728" indent="0" algn="just">
              <a:buNone/>
            </a:pPr>
            <a:endParaRPr lang="sr-Cyrl-RS" sz="16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A7EC4C7-6CE0-4459-8906-0CC76A3AF0CE}"/>
              </a:ext>
            </a:extLst>
          </p:cNvPr>
          <p:cNvSpPr txBox="1">
            <a:spLocks/>
          </p:cNvSpPr>
          <p:nvPr/>
        </p:nvSpPr>
        <p:spPr>
          <a:xfrm>
            <a:off x="526144" y="913281"/>
            <a:ext cx="8091711" cy="4749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r-Cyrl-R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439A04-D097-4B76-9F21-1DD9B6BEEF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650064"/>
              </p:ext>
            </p:extLst>
          </p:nvPr>
        </p:nvGraphicFramePr>
        <p:xfrm>
          <a:off x="449008" y="3202940"/>
          <a:ext cx="8022352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6752">
                  <a:extLst>
                    <a:ext uri="{9D8B030D-6E8A-4147-A177-3AD203B41FA5}">
                      <a16:colId xmlns:a16="http://schemas.microsoft.com/office/drawing/2014/main" val="40052561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189766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350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/>
                        <a:t>Функционисање локалних установа културе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/>
                        <a:t>13.236.313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94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Јачање културне продукције и уметничког стваралаштва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754.253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045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ОСТАЛИХ ИЗВОРА ФИНАНСИРАЊА</a:t>
                      </a:r>
                      <a:endParaRPr lang="en-US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668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Виртуелна шетња кроз Куршумлију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/>
                        <a:t>1.945.488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187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5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524853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Развој спорта и омладине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6225" y="1483151"/>
            <a:ext cx="8412480" cy="4492752"/>
          </a:xfrm>
        </p:spPr>
        <p:txBody>
          <a:bodyPr/>
          <a:lstStyle/>
          <a:p>
            <a:endParaRPr lang="sr-Cyrl-RS" dirty="0"/>
          </a:p>
          <a:p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5" name="Rectangle 4"/>
          <p:cNvSpPr/>
          <p:nvPr/>
        </p:nvSpPr>
        <p:spPr>
          <a:xfrm>
            <a:off x="492553" y="990600"/>
            <a:ext cx="837522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Сврха Програма је обезбеђивање приступа спорту и подршка пројектима везаним за развој спорта, као и обезбеђивање услова за развој и спровођење омладинске политике.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У оквиру овог програма у 2023. години, потрошено је 59.385.238 динара. Наведени износ представља 93,47% извршења планираних буџетских расхода у оквиру Програма, који  су износили 63.537.000  динара.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Поједине активности, финансиране су трансферима од других нивоа власти.</a:t>
            </a:r>
          </a:p>
          <a:p>
            <a:pPr algn="just"/>
            <a:endParaRPr lang="ru-RU" sz="1600" dirty="0">
              <a:solidFill>
                <a:prstClr val="black"/>
              </a:solidFill>
            </a:endParaRPr>
          </a:p>
          <a:p>
            <a:pPr algn="just"/>
            <a:endParaRPr lang="ru-RU" sz="16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Cyrl-RS" sz="1600" dirty="0">
              <a:solidFill>
                <a:prstClr val="black"/>
              </a:solidFill>
            </a:endParaRPr>
          </a:p>
          <a:p>
            <a:endParaRPr lang="sr-Latn-RS" sz="1600" i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8CCAD5B-F9FE-4ED5-B5D2-5F43B27C7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6614"/>
              </p:ext>
            </p:extLst>
          </p:nvPr>
        </p:nvGraphicFramePr>
        <p:xfrm>
          <a:off x="421537" y="3059774"/>
          <a:ext cx="8300926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3326">
                  <a:extLst>
                    <a:ext uri="{9D8B030D-6E8A-4147-A177-3AD203B41FA5}">
                      <a16:colId xmlns:a16="http://schemas.microsoft.com/office/drawing/2014/main" val="203563473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4462353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306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Подршка локалним спортским организацијама, удружењима и савезима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20.597.083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10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Подршка предшколском и школском спорту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1.995.223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77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Функционисање локалних спортских установа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33.560.200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04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Спровођење омладинске политике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318.859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33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Изградња рукометног игралишта прилагођеног особама са инвалидитетом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2.913.872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60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ОСТАЛИХ ИЗВОРА ФИНАНСИРАЊА</a:t>
                      </a:r>
                      <a:endParaRPr lang="en-US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899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Радионица основа програмирања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666.003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44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114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85799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Опште услуге локалне самоуправе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34323" y="990600"/>
            <a:ext cx="8595360" cy="57912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500" dirty="0">
                <a:solidFill>
                  <a:prstClr val="black"/>
                </a:solidFill>
              </a:rPr>
              <a:t>Сврха Програма је обезбеђивање услуга јавне управе и остваривање и заштита права грађана и јавног интереса, одрживо управљање финансијама и администрирање изворних прихода локалне самоуправе, сервисирање обавеза које проистичу из задуживања за финансирање буџета и управљање јавним дугом, као и пружање ефикасне интервенције, ублажавање последица и обезбеђење снабдевености и стабилности на тржишту у случају ванредних ситуација. </a:t>
            </a:r>
          </a:p>
          <a:p>
            <a:pPr algn="just">
              <a:defRPr/>
            </a:pPr>
            <a:r>
              <a:rPr lang="sr-Cyrl-RS" sz="1500" dirty="0"/>
              <a:t>У оквиру овог програма у 2023. години, из буџета општине потрошено је 219.212.963 динара. Наведени износ представља 95,1% извршења планираних буџетских расхода у оквиру Програма, који су износили  230.512.609 динара.</a:t>
            </a:r>
          </a:p>
          <a:p>
            <a:pPr algn="just">
              <a:defRPr/>
            </a:pPr>
            <a:r>
              <a:rPr lang="sr-Cyrl-RS" sz="1500" dirty="0"/>
              <a:t>Поред средстава која су неопходна за функционисање локалних органа и средстава за управљање ванредним ситуацијама, спроведено је неколико значајних активности које су представљене у табели испод. </a:t>
            </a:r>
          </a:p>
          <a:p>
            <a:pPr marL="0" indent="0" algn="just">
              <a:buNone/>
              <a:defRPr/>
            </a:pPr>
            <a:endParaRPr lang="sr-Cyrl-RS" sz="1600" dirty="0"/>
          </a:p>
          <a:p>
            <a:pPr algn="just"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sr-Cyrl-RS" dirty="0"/>
          </a:p>
          <a:p>
            <a:pPr marL="109728" indent="0">
              <a:buNone/>
            </a:pPr>
            <a:endParaRPr lang="sr-Cyrl-R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9C993D5-0CA5-44FE-9306-FA6034E66A4C}"/>
              </a:ext>
            </a:extLst>
          </p:cNvPr>
          <p:cNvSpPr txBox="1">
            <a:spLocks/>
          </p:cNvSpPr>
          <p:nvPr/>
        </p:nvSpPr>
        <p:spPr>
          <a:xfrm>
            <a:off x="456495" y="1221554"/>
            <a:ext cx="8151017" cy="5729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r-Cyrl-R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EF6DF43-E0A4-4A25-BD18-84B5DC709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682639"/>
              </p:ext>
            </p:extLst>
          </p:nvPr>
        </p:nvGraphicFramePr>
        <p:xfrm>
          <a:off x="276225" y="3618286"/>
          <a:ext cx="8455112" cy="289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>
                  <a:extLst>
                    <a:ext uri="{9D8B030D-6E8A-4147-A177-3AD203B41FA5}">
                      <a16:colId xmlns:a16="http://schemas.microsoft.com/office/drawing/2014/main" val="197815579"/>
                    </a:ext>
                  </a:extLst>
                </a:gridCol>
                <a:gridCol w="2892512">
                  <a:extLst>
                    <a:ext uri="{9D8B030D-6E8A-4147-A177-3AD203B41FA5}">
                      <a16:colId xmlns:a16="http://schemas.microsoft.com/office/drawing/2014/main" val="1021544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52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Уређење фасада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5.157.105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58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Подршка унапређењу локалне инфраструктуре </a:t>
                      </a:r>
                      <a:r>
                        <a:rPr lang="en-US" sz="1600" dirty="0"/>
                        <a:t>-</a:t>
                      </a:r>
                      <a:r>
                        <a:rPr lang="sr-Cyrl-RS" sz="1600" dirty="0"/>
                        <a:t> Биоскоп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17.073.473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972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Фонтана </a:t>
                      </a:r>
                      <a:r>
                        <a:rPr lang="en-US" sz="1600" dirty="0"/>
                        <a:t>– </a:t>
                      </a:r>
                      <a:r>
                        <a:rPr lang="sr-Cyrl-RS" sz="1600" dirty="0"/>
                        <a:t>градски парк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2.319.267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479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ОСТАЛИХ ИЗВОРА ФИНАНСИРАЊА</a:t>
                      </a:r>
                      <a:endParaRPr lang="en-US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4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Куповина фабричке хале у Рачи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37.559.500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98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Суфинансирање мера популационе политике</a:t>
                      </a:r>
                      <a:r>
                        <a:rPr lang="sr-Latn-RS" sz="1600" dirty="0"/>
                        <a:t> </a:t>
                      </a:r>
                      <a:r>
                        <a:rPr lang="en-US" sz="1600" dirty="0"/>
                        <a:t>– </a:t>
                      </a:r>
                      <a:r>
                        <a:rPr lang="sr-Cyrl-RS" sz="1600" dirty="0"/>
                        <a:t>дечији вртић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6.650.466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769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22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914400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Политички систем локалне самоуправе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39649" y="1137286"/>
            <a:ext cx="8595360" cy="493776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sr-Cyrl-RS" sz="1800" dirty="0">
                <a:solidFill>
                  <a:prstClr val="black"/>
                </a:solidFill>
              </a:rPr>
              <a:t>Сврха Програма је о</a:t>
            </a:r>
            <a:r>
              <a:rPr lang="ru-RU" sz="1800" dirty="0">
                <a:solidFill>
                  <a:prstClr val="black"/>
                </a:solidFill>
              </a:rPr>
              <a:t>бављање основних функција изборних органа локалне самоуправе</a:t>
            </a:r>
            <a:endParaRPr lang="sr-Cyrl-RS" sz="18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sr-Cyrl-RS" sz="1800" dirty="0"/>
              <a:t>У оквиру овог програма у 2023. години, из буџета је потрошено 16.950.503 динара. Наведени износ представља 90,2% извршења планираних буџетских расхода у оквиру Програма, који  су износили 18.793.000 динара.</a:t>
            </a:r>
          </a:p>
          <a:p>
            <a:pPr algn="just">
              <a:defRPr/>
            </a:pPr>
            <a:r>
              <a:rPr lang="sr-Cyrl-RS" sz="1800" dirty="0"/>
              <a:t>Поред средстава која су неопходна за функционисање локалних извршних и законодавних органа, одређена средства су потрошена на спровођење локалних избора и на организацију градске славе.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514913C1-9632-487A-8FFE-151FABA343E6}"/>
              </a:ext>
            </a:extLst>
          </p:cNvPr>
          <p:cNvSpPr txBox="1">
            <a:spLocks/>
          </p:cNvSpPr>
          <p:nvPr/>
        </p:nvSpPr>
        <p:spPr>
          <a:xfrm>
            <a:off x="262030" y="1137286"/>
            <a:ext cx="8595360" cy="322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r-Cyrl-R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CB985E-A47A-4270-9FD8-AB751B3B0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60803"/>
              </p:ext>
            </p:extLst>
          </p:nvPr>
        </p:nvGraphicFramePr>
        <p:xfrm>
          <a:off x="295484" y="3886200"/>
          <a:ext cx="8362569" cy="237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7969">
                  <a:extLst>
                    <a:ext uri="{9D8B030D-6E8A-4147-A177-3AD203B41FA5}">
                      <a16:colId xmlns:a16="http://schemas.microsoft.com/office/drawing/2014/main" val="272884898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4251600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НАЗИВ  АКТИВНОСТИ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ИЗНОС РАСХОДА И ИЗДАТАКА ИЗ БУЏЕТА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96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Функционисање Скупштине општине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5.908.185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48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Функционисање извршних органа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9.155.921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985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Подршка раду извршних органа власти и Скупштине општине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400" dirty="0"/>
                        <a:t>1.249.674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405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</a:rPr>
                        <a:t>Градска слава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sr-Cyrl-RS" sz="1600" b="0" dirty="0">
                          <a:solidFill>
                            <a:schemeClr val="tx1"/>
                          </a:solidFill>
                        </a:rPr>
                        <a:t>Литије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400" b="0" dirty="0">
                          <a:solidFill>
                            <a:schemeClr val="tx1"/>
                          </a:solidFill>
                        </a:rPr>
                        <a:t>397.440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836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600" dirty="0"/>
                        <a:t>Локални избори 2023.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239.282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64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88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" y="158201"/>
            <a:ext cx="8591550" cy="1067095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ПРОГРАМ: Енергетска ефикасност и обновљиви извори енергије</a:t>
            </a:r>
            <a:endParaRPr lang="sr-Latn-R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63031" y="1447800"/>
            <a:ext cx="8593455" cy="4407408"/>
          </a:xfrm>
        </p:spPr>
        <p:txBody>
          <a:bodyPr/>
          <a:lstStyle/>
          <a:p>
            <a:pPr marL="452628" indent="-342900" algn="just"/>
            <a:r>
              <a:rPr lang="ru-RU" sz="2400" dirty="0">
                <a:solidFill>
                  <a:prstClr val="black"/>
                </a:solidFill>
              </a:rPr>
              <a:t>Сврха Програма је одрживи енергетски развој града/општине </a:t>
            </a:r>
            <a:r>
              <a:rPr lang="ru-RU" sz="2400" dirty="0" err="1">
                <a:solidFill>
                  <a:prstClr val="black"/>
                </a:solidFill>
              </a:rPr>
              <a:t>кроз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подстицање</a:t>
            </a:r>
            <a:r>
              <a:rPr lang="ru-RU" sz="2400" dirty="0">
                <a:solidFill>
                  <a:prstClr val="black"/>
                </a:solidFill>
              </a:rPr>
              <a:t> унапређења енергетске ефикасности, побољшање енергетске инфраструктуре и ширу употребу обновљивих извора енергије.</a:t>
            </a:r>
          </a:p>
          <a:p>
            <a:pPr marL="452628" indent="-342900" algn="just"/>
            <a:r>
              <a:rPr lang="sr-Cyrl-RS" sz="2400" dirty="0"/>
              <a:t>У оквиру овог програма у 2023. години, планиран је буџет за стамбени развој у износу од 3.000.000 динара, међутим, уместо у 2023. години, реализован је током 2024. године. </a:t>
            </a:r>
          </a:p>
          <a:p>
            <a:pPr marL="452628" indent="-342900" algn="just"/>
            <a:r>
              <a:rPr lang="sr-Cyrl-RS" sz="2400" dirty="0"/>
              <a:t>Активности које су реализоване у оквиру овог програма финансиране су трансферима од других нивоа власти у износу од 29.989.355 динара, а односе се на капитално одржавање зграда и објеката. </a:t>
            </a:r>
            <a:endParaRPr lang="ru-RU" sz="2400" dirty="0">
              <a:solidFill>
                <a:prstClr val="black"/>
              </a:solidFill>
            </a:endParaRPr>
          </a:p>
          <a:p>
            <a:pPr marL="452628" indent="-342900" algn="just"/>
            <a:endParaRPr lang="sr-Cyrl-RS" sz="1600" dirty="0">
              <a:solidFill>
                <a:prstClr val="black"/>
              </a:solidFill>
            </a:endParaRPr>
          </a:p>
          <a:p>
            <a:pPr marL="109728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36720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591550" cy="1066801"/>
          </a:xfrm>
        </p:spPr>
        <p:txBody>
          <a:bodyPr>
            <a:noAutofit/>
          </a:bodyPr>
          <a:lstStyle/>
          <a:p>
            <a:pPr algn="ctr"/>
            <a:r>
              <a:rPr lang="sr-Cyrl-RS" sz="2500" dirty="0"/>
              <a:t>Захваљујемо Вам се што сте издвојили време и пажљиво прегледали презентацију</a:t>
            </a:r>
            <a:endParaRPr lang="sr-Latn-RS" sz="25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1066800"/>
            <a:ext cx="8233410" cy="48310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en-US" dirty="0"/>
          </a:p>
          <a:p>
            <a:endParaRPr lang="sr-Cyrl-RS" dirty="0"/>
          </a:p>
          <a:p>
            <a:r>
              <a:rPr lang="sr-Cyrl-RS" dirty="0"/>
              <a:t>Уколико сте заинтересовани да прегледате и преузмете Одлуку о завршном рачуну Општине Куршумлија за 2023. годину, са свим пратећим документима у целини, можете да приступите интернет страници општине путем линка: </a:t>
            </a:r>
            <a:r>
              <a:rPr lang="en-GB" dirty="0">
                <a:hlinkClick r:id="rId2"/>
              </a:rPr>
              <a:t>https://kursumlija.org/fajlovi/uprava/sluzbeni-list/2024/Sluzbeni%20list%2017-2024.pdf</a:t>
            </a:r>
            <a:r>
              <a:rPr lang="sr-Cyrl-RS" dirty="0"/>
              <a:t> </a:t>
            </a:r>
            <a:endParaRPr lang="sr-Cyrl-RS" dirty="0">
              <a:solidFill>
                <a:srgbClr val="FF0000"/>
              </a:solidFill>
            </a:endParaRPr>
          </a:p>
          <a:p>
            <a:endParaRPr lang="sr-Cyrl-RS" dirty="0">
              <a:solidFill>
                <a:srgbClr val="FF0000"/>
              </a:solidFill>
            </a:endParaRPr>
          </a:p>
          <a:p>
            <a:r>
              <a:rPr lang="sr-Cyrl-RS" dirty="0"/>
              <a:t>Уколико имате питања у вези са Водичем или Одлуком о завршном рачуну, можете нам писати на адресу: </a:t>
            </a:r>
            <a:r>
              <a:rPr lang="sr-Latn-RS" dirty="0">
                <a:hlinkClick r:id="rId3"/>
              </a:rPr>
              <a:t>lpafinansije@kursumlija.ls.gov.rs</a:t>
            </a:r>
            <a:r>
              <a:rPr lang="sr-Cyrl-RS" dirty="0"/>
              <a:t> и оставити контакт податке за достављање одговора.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5011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pPr algn="ctr"/>
            <a:r>
              <a:rPr lang="sr-Cyrl-RS" sz="3000" b="1" dirty="0"/>
              <a:t>Буџет општине Куршумлија – од плана до реализације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298680"/>
            <a:ext cx="84926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100" dirty="0"/>
          </a:p>
          <a:p>
            <a:pPr algn="just"/>
            <a:r>
              <a:rPr lang="sr-Cyrl-RS" sz="1700" dirty="0"/>
              <a:t>То значи да овај документ представља пројекцију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Приликом дефинисања овог, за општину Куршумлија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руководило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 </a:t>
            </a:r>
          </a:p>
          <a:p>
            <a:pPr algn="just"/>
            <a:endParaRPr lang="sr-Cyrl-RS" sz="1700" dirty="0"/>
          </a:p>
          <a:p>
            <a:pPr algn="just"/>
            <a:r>
              <a:rPr lang="sr-Cyrl-RS" sz="1700" dirty="0"/>
              <a:t>Током извршења буџета може доћи до одступања од планираног услед непредвиђених околности или реализације прихода у мањем обиму од иницијално планираних, што последично утиче на финансирање планираних активности и пројеката. </a:t>
            </a:r>
          </a:p>
        </p:txBody>
      </p:sp>
    </p:spTree>
    <p:extLst>
      <p:ext uri="{BB962C8B-B14F-4D97-AF65-F5344CB8AC3E}">
        <p14:creationId xmlns:p14="http://schemas.microsoft.com/office/powerpoint/2010/main" val="418827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75794"/>
              </p:ext>
            </p:extLst>
          </p:nvPr>
        </p:nvGraphicFramePr>
        <p:xfrm>
          <a:off x="76200" y="381001"/>
          <a:ext cx="8991600" cy="6383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9792">
                <a:tc>
                  <a:txBody>
                    <a:bodyPr/>
                    <a:lstStyle/>
                    <a:p>
                      <a:r>
                        <a:rPr lang="sr-Cyrl-RS" sz="1800" dirty="0"/>
                        <a:t>Директни буџетски корисници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9342">
                <a:tc>
                  <a:txBody>
                    <a:bodyPr/>
                    <a:lstStyle/>
                    <a:p>
                      <a:pPr marL="342900" indent="-342900" algn="just" defTabSz="2095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Скупштина општине</a:t>
                      </a:r>
                    </a:p>
                    <a:p>
                      <a:pPr marL="342900" indent="-342900" algn="just" defTabSz="2095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Председник општине</a:t>
                      </a:r>
                    </a:p>
                    <a:p>
                      <a:pPr marL="342900" indent="-342900" algn="just" defTabSz="2095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Општинско веће</a:t>
                      </a:r>
                    </a:p>
                    <a:p>
                      <a:pPr marL="342900" indent="-342900" algn="just" defTabSz="2095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Општинска управа </a:t>
                      </a:r>
                    </a:p>
                    <a:p>
                      <a:pPr marL="342900" indent="-342900" algn="just" defTabSz="2095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Општинско јавно правобранилаштво</a:t>
                      </a:r>
                      <a:endParaRPr lang="sr-Cyrl-RS" alt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92">
                <a:tc>
                  <a:txBody>
                    <a:bodyPr/>
                    <a:lstStyle/>
                    <a:p>
                      <a:r>
                        <a:rPr lang="sr-Cyrl-R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Индиректни буџетски корисници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7245">
                <a:tc>
                  <a:txBody>
                    <a:bodyPr/>
                    <a:lstStyle/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Народна библиотека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Туристичка организација општине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Установа за спорт Спортски центар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Куршумлија"	</a:t>
                      </a:r>
                      <a:endParaRPr lang="sr-Latn-RS" altLang="en-US" sz="14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Предшколска установа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 err="1">
                          <a:latin typeface="+mn-lt"/>
                          <a:cs typeface="Calibri" panose="020F0502020204030204" pitchFamily="34" charset="0"/>
                        </a:rPr>
                        <a:t>Сунце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“</a:t>
                      </a:r>
                      <a:r>
                        <a:rPr lang="sr-Latn-RS" altLang="en-US" sz="1400" dirty="0"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+ 30 </a:t>
                      </a:r>
                      <a:r>
                        <a:rPr lang="ru-RU" altLang="en-US" sz="1400" dirty="0" err="1">
                          <a:latin typeface="+mn-lt"/>
                          <a:cs typeface="Calibri" panose="020F0502020204030204" pitchFamily="34" charset="0"/>
                        </a:rPr>
                        <a:t>месних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altLang="en-US" sz="1400" dirty="0" err="1">
                          <a:latin typeface="+mn-lt"/>
                          <a:cs typeface="Calibri" panose="020F0502020204030204" pitchFamily="34" charset="0"/>
                        </a:rPr>
                        <a:t>заједница</a:t>
                      </a:r>
                      <a:r>
                        <a:rPr lang="sr-Latn-RS" altLang="en-US" sz="1400" dirty="0"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14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92">
                <a:tc>
                  <a:txBody>
                    <a:bodyPr/>
                    <a:lstStyle/>
                    <a:p>
                      <a:r>
                        <a:rPr lang="ru-RU" alt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Остали корисници буџетских средстава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8634">
                <a:tc>
                  <a:txBody>
                    <a:bodyPr/>
                    <a:lstStyle/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cs typeface="Calibri" panose="020F0502020204030204" pitchFamily="34" charset="0"/>
                        </a:rPr>
                        <a:t>Пољопривредна саветодавна и стручна служба Куршумлија д.о.о. Куршумлија	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cs typeface="Calibri" panose="020F0502020204030204" pitchFamily="34" charset="0"/>
                        </a:rPr>
                        <a:t>Јавно предузеће за уређивање грађевинског земљишта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cs typeface="Calibri" panose="020F0502020204030204" pitchFamily="34" charset="0"/>
                        </a:rPr>
                        <a:t>Куршумлија"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cs typeface="Calibri" panose="020F0502020204030204" pitchFamily="34" charset="0"/>
                        </a:rPr>
                        <a:t>Јавно предузеће за комуналну делатност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cs typeface="Calibri" panose="020F0502020204030204" pitchFamily="34" charset="0"/>
                        </a:rPr>
                        <a:t>Топлица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"</a:t>
                      </a:r>
                      <a:endParaRPr lang="sr-Latn-RS" altLang="en-US" sz="1400" dirty="0"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Центар за социјални рад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Боровњак" 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r-Cyrl-RS" altLang="en-US" sz="1400" dirty="0">
                          <a:latin typeface="+mn-lt"/>
                          <a:cs typeface="Calibri" panose="020F0502020204030204" pitchFamily="34" charset="0"/>
                        </a:rPr>
                        <a:t>Црвени крст 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r-Cyrl-RS" altLang="en-US" sz="1400" dirty="0">
                          <a:latin typeface="+mn-lt"/>
                          <a:cs typeface="Calibri" panose="020F0502020204030204" pitchFamily="34" charset="0"/>
                        </a:rPr>
                        <a:t>Дом здравља Куршумлија</a:t>
                      </a:r>
                      <a:endParaRPr lang="sr-Latn-RS" altLang="en-US" sz="14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Економско-техничка школа</a:t>
                      </a:r>
                      <a:endParaRPr lang="en-US" altLang="en-US" sz="14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Гимназија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Основна школа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Дринка Павловић"		</a:t>
                      </a:r>
                    </a:p>
                    <a:p>
                      <a:pPr marL="2857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Основна школа </a:t>
                      </a:r>
                      <a:r>
                        <a:rPr lang="sr-Cyrl-R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ru-RU" altLang="en-US" sz="1400" dirty="0">
                          <a:latin typeface="+mn-lt"/>
                          <a:cs typeface="Calibri" panose="020F0502020204030204" pitchFamily="34" charset="0"/>
                        </a:rPr>
                        <a:t>Милоје Закић"	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-152400"/>
            <a:ext cx="7914849" cy="625474"/>
          </a:xfrm>
        </p:spPr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70384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803343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72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/>
              <a:t>Структура остварених текућих прихода и примања</a:t>
            </a:r>
            <a:br>
              <a:rPr lang="sr-Cyrl-RS" dirty="0"/>
            </a:br>
            <a:r>
              <a:rPr lang="sr-Cyrl-RS" dirty="0"/>
              <a:t>буџета општине - номинални износи</a:t>
            </a:r>
            <a:endParaRPr lang="sr-Latn-C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0566313"/>
              </p:ext>
            </p:extLst>
          </p:nvPr>
        </p:nvGraphicFramePr>
        <p:xfrm>
          <a:off x="274638" y="1298575"/>
          <a:ext cx="859472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/>
              <a:t>Структура остварених текућих прихода и примања буџета општине - процентуални износи</a:t>
            </a:r>
            <a:endParaRPr lang="sr-Latn-C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630696"/>
              </p:ext>
            </p:extLst>
          </p:nvPr>
        </p:nvGraphicFramePr>
        <p:xfrm>
          <a:off x="273050" y="1385299"/>
          <a:ext cx="8594725" cy="449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8981B3B3-FDE4-477A-9550-705491AFECC2}"/>
              </a:ext>
            </a:extLst>
          </p:cNvPr>
          <p:cNvSpPr txBox="1">
            <a:spLocks/>
          </p:cNvSpPr>
          <p:nvPr/>
        </p:nvSpPr>
        <p:spPr>
          <a:xfrm>
            <a:off x="276224" y="5889054"/>
            <a:ext cx="8591551" cy="43554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200" dirty="0"/>
              <a:t>*</a:t>
            </a:r>
            <a:r>
              <a:rPr lang="sr-Cyrl-RS" sz="1200" dirty="0"/>
              <a:t>Сви износи буџетских ставки код којих је новчана вредност мања од 1%, у графиконима Водича су представљени вредношћу 0%</a:t>
            </a:r>
            <a:endParaRPr lang="sr-Latn-C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609600"/>
          </a:xfrm>
        </p:spPr>
        <p:txBody>
          <a:bodyPr>
            <a:normAutofit fontScale="90000"/>
          </a:bodyPr>
          <a:lstStyle/>
          <a:p>
            <a:pPr algn="ctr"/>
            <a:br>
              <a:rPr lang="sr-Cyrl-RS" dirty="0"/>
            </a:br>
            <a:r>
              <a:rPr lang="sr-Cyrl-RS" sz="3600" dirty="0"/>
              <a:t>Остварење прихода и примања у односу на план</a:t>
            </a:r>
            <a:endParaRPr lang="sr-Latn-R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94E0EF-4885-478F-82A0-7E0179340E07}"/>
              </a:ext>
            </a:extLst>
          </p:cNvPr>
          <p:cNvSpPr/>
          <p:nvPr/>
        </p:nvSpPr>
        <p:spPr>
          <a:xfrm>
            <a:off x="152400" y="5780463"/>
            <a:ext cx="8591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500" dirty="0"/>
              <a:t>Током 2023. године, остварење прихода и примања било је готово у потпуности у складу са планом дефинисаним у оквиру </a:t>
            </a:r>
            <a:r>
              <a:rPr lang="sr-Latn-RS" sz="1500" dirty="0"/>
              <a:t>O</a:t>
            </a:r>
            <a:r>
              <a:rPr lang="sr-Cyrl-RS" sz="1500" dirty="0" err="1"/>
              <a:t>длуке</a:t>
            </a:r>
            <a:r>
              <a:rPr lang="sr-Cyrl-RS" sz="1500" dirty="0"/>
              <a:t> о буџету за 2023. годину, осим текућих трансфера који су били значајно виши током посматране године</a:t>
            </a:r>
            <a:r>
              <a:rPr lang="sr-Latn-RS" sz="1500" dirty="0"/>
              <a:t>.</a:t>
            </a:r>
            <a:r>
              <a:rPr lang="sr-Cyrl-RS" sz="1500" dirty="0"/>
              <a:t> Стога се може рећи да су приливи у буџет стабилни и дозвољавају реално планирање функционисања и даљег развоја општине.</a:t>
            </a:r>
            <a:endParaRPr lang="en-US" sz="15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95801117"/>
              </p:ext>
            </p:extLst>
          </p:nvPr>
        </p:nvGraphicFramePr>
        <p:xfrm>
          <a:off x="276225" y="843338"/>
          <a:ext cx="859472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462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2647</TotalTime>
  <Words>3790</Words>
  <Application>Microsoft Macintosh PowerPoint</Application>
  <PresentationFormat>On-screen Show (4:3)</PresentationFormat>
  <Paragraphs>442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Office Theme</vt:lpstr>
      <vt:lpstr>Водич кроз Oдлуку о завршном рачуну буџета општине Куршумлија за 2023. годину</vt:lpstr>
      <vt:lpstr>Садржај:</vt:lpstr>
      <vt:lpstr>Уводна реч</vt:lpstr>
      <vt:lpstr>Буџет општине Куршумлија – од плана до реализације</vt:lpstr>
      <vt:lpstr>Ко се финансира из буџета?</vt:lpstr>
      <vt:lpstr>Шта су приходи и примања буџета?</vt:lpstr>
      <vt:lpstr>Структура остварених текућих прихода и примања буџета општине - номинални износи</vt:lpstr>
      <vt:lpstr>Структура остварених текућих прихода и примања буџета општине - процентуални износи</vt:lpstr>
      <vt:lpstr> Остварење прихода и примања у односу на план</vt:lpstr>
      <vt:lpstr>PowerPoint Presentation</vt:lpstr>
      <vt:lpstr>Структура извршених расхода и издатака буџета општине - номинални износи</vt:lpstr>
      <vt:lpstr>Структура извршених расхода и издатака буџета општине - процентуални износи</vt:lpstr>
      <vt:lpstr>Извршење расхода и издатака у односу на план</vt:lpstr>
      <vt:lpstr>Преглед извршења по организационој класификацији – номинални износи</vt:lpstr>
      <vt:lpstr>Преглед извршења по корисницима – процентуални износи</vt:lpstr>
      <vt:lpstr>Програмско буџетирање и његова примена у буџету општине Куршумлија</vt:lpstr>
      <vt:lpstr>Преглед извршења по програмима</vt:lpstr>
      <vt:lpstr>ПРОГРАМ: Становање, урбанизам и просторно планирање</vt:lpstr>
      <vt:lpstr>ПРОГРАМ: Комуналне делатности </vt:lpstr>
      <vt:lpstr>ПРОГРАМ: Локални економски развој</vt:lpstr>
      <vt:lpstr>ПРОГРАМ: Развој туризма</vt:lpstr>
      <vt:lpstr>ПРОГРАМ: Пољопривреда и рурални развој</vt:lpstr>
      <vt:lpstr>ПРОГРАМ: Заштита животне средине</vt:lpstr>
      <vt:lpstr>ПРОГРАМ: Организација саобраћаја и саобраћајна инфраструктура</vt:lpstr>
      <vt:lpstr>ПРОГРАМ: Предшколско васпитање и образовање</vt:lpstr>
      <vt:lpstr>ПРОГРАМ: Основно образовање и васпитање</vt:lpstr>
      <vt:lpstr>ПРОГРАМ: Средње образовање и васпитање</vt:lpstr>
      <vt:lpstr>ПРОГРАМ: Социјална и дечија заштита</vt:lpstr>
      <vt:lpstr>ПРОГРАМ: Здравствена заштита</vt:lpstr>
      <vt:lpstr>ПРОГРАМ: Развој културе и информисања</vt:lpstr>
      <vt:lpstr>ПРОГРАМ: Развој спорта и омладине</vt:lpstr>
      <vt:lpstr>ПРОГРАМ: Опште услуге локалне самоуправе</vt:lpstr>
      <vt:lpstr>ПРОГРАМ: Политички систем локалне самоуправе</vt:lpstr>
      <vt:lpstr>ПРОГРАМ: Енергетска ефикасност и обновљиви извори енергије</vt:lpstr>
      <vt:lpstr>Захваљујемо Вам се што сте издвојили време и пажљиво прегледали презентацију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КОНСОЛИДОВАНИ ЗАВРШНИ РАЧУН БУЏЕТА ОПШТИНЕ ВЕЛИКО ГРАДИШТЕ ЗА 2014.ГОДИНУ</dc:title>
  <dc:creator>JPantic</dc:creator>
  <cp:lastModifiedBy>Dragana Aleksic</cp:lastModifiedBy>
  <cp:revision>377</cp:revision>
  <cp:lastPrinted>2018-09-10T13:38:36Z</cp:lastPrinted>
  <dcterms:created xsi:type="dcterms:W3CDTF">2006-08-16T00:00:00Z</dcterms:created>
  <dcterms:modified xsi:type="dcterms:W3CDTF">2024-10-30T08:12:32Z</dcterms:modified>
</cp:coreProperties>
</file>